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 id="214748366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y="5143500" cx="9144000"/>
  <p:notesSz cx="6858000" cy="9144000"/>
  <p:embeddedFontLst>
    <p:embeddedFont>
      <p:font typeface="Roboto"/>
      <p:regular r:id="rId26"/>
      <p:bold r:id="rId27"/>
      <p:italic r:id="rId28"/>
      <p:boldItalic r:id="rId29"/>
    </p:embeddedFont>
    <p:embeddedFont>
      <p:font typeface="Source Code Pro"/>
      <p:regular r:id="rId30"/>
      <p:bold r:id="rId31"/>
      <p:italic r:id="rId32"/>
      <p:boldItalic r:id="rId33"/>
    </p:embeddedFont>
    <p:embeddedFont>
      <p:font typeface="Old Standard TT"/>
      <p:regular r:id="rId34"/>
      <p:bold r:id="rId35"/>
      <p:italic r:id="rId36"/>
    </p:embeddedFont>
    <p:embeddedFont>
      <p:font typeface="Oswald"/>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C477AAF-6F62-48F0-A54E-9D91A8278849}">
  <a:tblStyle styleId="{BC477AAF-6F62-48F0-A54E-9D91A8278849}"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Roboto-regular.fntdata"/><Relationship Id="rId25" Type="http://schemas.openxmlformats.org/officeDocument/2006/relationships/slide" Target="slides/slide18.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oboto-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SourceCodePro-bold.fntdata"/><Relationship Id="rId30" Type="http://schemas.openxmlformats.org/officeDocument/2006/relationships/font" Target="fonts/SourceCodePro-regular.fntdata"/><Relationship Id="rId11" Type="http://schemas.openxmlformats.org/officeDocument/2006/relationships/slide" Target="slides/slide4.xml"/><Relationship Id="rId33" Type="http://schemas.openxmlformats.org/officeDocument/2006/relationships/font" Target="fonts/SourceCodePro-boldItalic.fntdata"/><Relationship Id="rId10" Type="http://schemas.openxmlformats.org/officeDocument/2006/relationships/slide" Target="slides/slide3.xml"/><Relationship Id="rId32" Type="http://schemas.openxmlformats.org/officeDocument/2006/relationships/font" Target="fonts/SourceCodePro-italic.fntdata"/><Relationship Id="rId13" Type="http://schemas.openxmlformats.org/officeDocument/2006/relationships/slide" Target="slides/slide6.xml"/><Relationship Id="rId35" Type="http://schemas.openxmlformats.org/officeDocument/2006/relationships/font" Target="fonts/OldStandardTT-bold.fntdata"/><Relationship Id="rId12" Type="http://schemas.openxmlformats.org/officeDocument/2006/relationships/slide" Target="slides/slide5.xml"/><Relationship Id="rId34" Type="http://schemas.openxmlformats.org/officeDocument/2006/relationships/font" Target="fonts/OldStandardTT-regular.fntdata"/><Relationship Id="rId15" Type="http://schemas.openxmlformats.org/officeDocument/2006/relationships/slide" Target="slides/slide8.xml"/><Relationship Id="rId37" Type="http://schemas.openxmlformats.org/officeDocument/2006/relationships/font" Target="fonts/Oswald-regular.fntdata"/><Relationship Id="rId14" Type="http://schemas.openxmlformats.org/officeDocument/2006/relationships/slide" Target="slides/slide7.xml"/><Relationship Id="rId36" Type="http://schemas.openxmlformats.org/officeDocument/2006/relationships/font" Target="fonts/OldStandardTT-italic.fntdata"/><Relationship Id="rId17" Type="http://schemas.openxmlformats.org/officeDocument/2006/relationships/slide" Target="slides/slide10.xml"/><Relationship Id="rId16" Type="http://schemas.openxmlformats.org/officeDocument/2006/relationships/slide" Target="slides/slide9.xml"/><Relationship Id="rId38" Type="http://schemas.openxmlformats.org/officeDocument/2006/relationships/font" Target="fonts/Oswald-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hrome.google.com/webstore/detail/bitmoji/bfgdeiadkckfbkeigkoncpdieiiefpig?hl=en" TargetMode="External"/><Relationship Id="rId3" Type="http://schemas.openxmlformats.org/officeDocument/2006/relationships/hyperlink" Target="https://unsplash.com/" TargetMode="External"/><Relationship Id="rId4" Type="http://schemas.openxmlformats.org/officeDocument/2006/relationships/hyperlink" Target="https://www.remove.bg/"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e7f73e031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e7f73e031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e7f73e031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e7f73e031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e7f73e031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e7f73e031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8fbecfdf3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8fbecfdf3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e7f73e031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e7f73e031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e7f73e031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e7f73e031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8fbecfdf3b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8fbecfdf3b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906caa6f0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906caa6f0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906caa6f0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906caa6f0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8fbecfdf3b_0_70:notes"/>
          <p:cNvSpPr txBox="1"/>
          <p:nvPr>
            <p:ph idx="1" type="body"/>
          </p:nvPr>
        </p:nvSpPr>
        <p:spPr>
          <a:xfrm>
            <a:off x="685800" y="4343400"/>
            <a:ext cx="5486400" cy="411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Notes about this Template: </a:t>
            </a:r>
            <a:r>
              <a:rPr lang="en">
                <a:solidFill>
                  <a:schemeClr val="dk1"/>
                </a:solidFill>
              </a:rPr>
              <a:t>You can change all text and the image. Add links or text to the appropriate sections as needed. Each day (or as appropriate for the schedule), just duplicate a blank slide (or your previous slide) to get a new slide, leaving the most recent at the top. Add your Bitmoji (use the </a:t>
            </a:r>
            <a:r>
              <a:rPr lang="en" u="sng">
                <a:solidFill>
                  <a:schemeClr val="hlink"/>
                </a:solidFill>
                <a:hlinkClick r:id="rId2"/>
              </a:rPr>
              <a:t>extension</a:t>
            </a:r>
            <a:r>
              <a:rPr lang="en">
                <a:solidFill>
                  <a:schemeClr val="dk1"/>
                </a:solidFill>
              </a:rPr>
              <a:t> and search “pose” for it without objects or text) </a:t>
            </a:r>
            <a:r>
              <a:rPr lang="en" u="sng">
                <a:solidFill>
                  <a:schemeClr val="dk1"/>
                </a:solidFill>
              </a:rPr>
              <a:t>or</a:t>
            </a:r>
            <a:r>
              <a:rPr lang="en">
                <a:solidFill>
                  <a:schemeClr val="dk1"/>
                </a:solidFill>
              </a:rPr>
              <a:t> another avatar or picture of you and any other objects (desks, bookshelves, posters, whiteboards, furniture, etc.) or text boxes you would like. If you would like to add royalty-free images, use a site like </a:t>
            </a:r>
            <a:r>
              <a:rPr lang="en" u="sng">
                <a:solidFill>
                  <a:schemeClr val="hlink"/>
                </a:solidFill>
                <a:hlinkClick r:id="rId3"/>
              </a:rPr>
              <a:t>https://unsplash.com/</a:t>
            </a:r>
            <a:r>
              <a:rPr lang="en">
                <a:solidFill>
                  <a:schemeClr val="dk1"/>
                </a:solidFill>
              </a:rPr>
              <a:t> to search for images that can be used and published. To remove backgrounds, use </a:t>
            </a:r>
            <a:r>
              <a:rPr lang="en" u="sng">
                <a:solidFill>
                  <a:schemeClr val="hlink"/>
                </a:solidFill>
                <a:hlinkClick r:id="rId4"/>
              </a:rPr>
              <a:t>https://www.remove.bg/</a:t>
            </a: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Based on a template from Dr. Katie Loftin and the trendy Bitmoji classrooms going around.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
        <p:nvSpPr>
          <p:cNvPr id="75" name="Google Shape;75;g8fbecfdf3b_0_70:notes"/>
          <p:cNvSpPr/>
          <p:nvPr>
            <p:ph idx="2" type="sldImg"/>
          </p:nvPr>
        </p:nvSpPr>
        <p:spPr>
          <a:xfrm>
            <a:off x="1705131" y="685387"/>
            <a:ext cx="3447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e7f73e031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e7f73e031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e7f73e031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e7f73e031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5f70d187b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5f70d187b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e7f73e031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e7f73e031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e7f73e031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e7f73e031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e7f73e031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e7f73e031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e7f73e031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e7f73e031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1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6" name="Google Shape;66;p1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7" name="Google Shape;67;p1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2A0C7"/>
            </a:gs>
            <a:gs pos="75000">
              <a:srgbClr val="BFCFEC"/>
            </a:gs>
            <a:gs pos="100000">
              <a:srgbClr val="E0E8F4"/>
            </a:gs>
          </a:gsLst>
          <a:lin ang="5400012" scaled="0"/>
        </a:gradFill>
      </p:bgPr>
    </p:bg>
    <p:spTree>
      <p:nvGrpSpPr>
        <p:cNvPr id="58" name="Shape 58"/>
        <p:cNvGrpSpPr/>
        <p:nvPr/>
      </p:nvGrpSpPr>
      <p:grpSpPr>
        <a:xfrm>
          <a:off x="0" y="0"/>
          <a:ext cx="0" cy="0"/>
          <a:chOff x="0" y="0"/>
          <a:chExt cx="0" cy="0"/>
        </a:xfrm>
      </p:grpSpPr>
      <p:sp>
        <p:nvSpPr>
          <p:cNvPr id="59" name="Google Shape;59;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0" name="Google Shape;60;p13"/>
          <p:cNvSpPr txBox="1"/>
          <p:nvPr>
            <p:ph idx="1" type="body"/>
          </p:nvPr>
        </p:nvSpPr>
        <p:spPr>
          <a:xfrm>
            <a:off x="457200" y="1200151"/>
            <a:ext cx="8229600" cy="33945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hyperlink" Target="mailto:Luke.MacLennan@sausdlearns.net" TargetMode="Externa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hyperlink" Target="http://www.youtube.com/watch?v=_MkEoQV-vRI" TargetMode="External"/><Relationship Id="rId5"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8.jpg"/><Relationship Id="rId4" Type="http://schemas.openxmlformats.org/officeDocument/2006/relationships/image" Target="../media/image4.jpg"/><Relationship Id="rId5" Type="http://schemas.openxmlformats.org/officeDocument/2006/relationships/image" Target="../media/image12.png"/><Relationship Id="rId6"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5.png"/><Relationship Id="rId5" Type="http://schemas.openxmlformats.org/officeDocument/2006/relationships/image" Target="../media/image2.jpg"/><Relationship Id="rId6"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8.jpg"/><Relationship Id="rId5" Type="http://schemas.openxmlformats.org/officeDocument/2006/relationships/image" Target="../media/image14.jpg"/><Relationship Id="rId6"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ctrTitle"/>
          </p:nvPr>
        </p:nvSpPr>
        <p:spPr>
          <a:xfrm>
            <a:off x="411175" y="949100"/>
            <a:ext cx="8282400" cy="210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Welcome to Mr. MacLennan’s English Language Arts Classroom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265500" y="23650"/>
            <a:ext cx="4045200" cy="863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Grading Policy:</a:t>
            </a:r>
            <a:endParaRPr/>
          </a:p>
        </p:txBody>
      </p:sp>
      <p:sp>
        <p:nvSpPr>
          <p:cNvPr id="144" name="Google Shape;144;p24"/>
          <p:cNvSpPr txBox="1"/>
          <p:nvPr>
            <p:ph idx="1" type="subTitle"/>
          </p:nvPr>
        </p:nvSpPr>
        <p:spPr>
          <a:xfrm>
            <a:off x="265500" y="3607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We will talk more about the specifics of grades as the year goes on, but for now, you should know...</a:t>
            </a:r>
            <a:endParaRPr/>
          </a:p>
        </p:txBody>
      </p:sp>
      <p:sp>
        <p:nvSpPr>
          <p:cNvPr id="145" name="Google Shape;145;p24"/>
          <p:cNvSpPr txBox="1"/>
          <p:nvPr>
            <p:ph idx="2" type="body"/>
          </p:nvPr>
        </p:nvSpPr>
        <p:spPr>
          <a:xfrm>
            <a:off x="4662750" y="724200"/>
            <a:ext cx="4369500" cy="4036200"/>
          </a:xfrm>
          <a:prstGeom prst="rect">
            <a:avLst/>
          </a:prstGeom>
          <a:solidFill>
            <a:srgbClr val="FFFFFF"/>
          </a:solidFill>
        </p:spPr>
        <p:txBody>
          <a:bodyPr anchorCtr="0" anchor="ctr" bIns="91425" lIns="91425" spcFirstLastPara="1" rIns="91425" wrap="square" tIns="91425">
            <a:noAutofit/>
          </a:bodyPr>
          <a:lstStyle/>
          <a:p>
            <a:pPr indent="0" lvl="0" marL="0" rtl="0" algn="l">
              <a:spcBef>
                <a:spcPts val="0"/>
              </a:spcBef>
              <a:spcAft>
                <a:spcPts val="0"/>
              </a:spcAft>
              <a:buNone/>
            </a:pPr>
            <a:r>
              <a:rPr b="1" lang="en" sz="1400">
                <a:solidFill>
                  <a:srgbClr val="000000"/>
                </a:solidFill>
                <a:latin typeface="Times New Roman"/>
                <a:ea typeface="Times New Roman"/>
                <a:cs typeface="Times New Roman"/>
                <a:sym typeface="Times New Roman"/>
              </a:rPr>
              <a:t>Grading Policy:</a:t>
            </a:r>
            <a:endParaRPr b="1" sz="1400">
              <a:solidFill>
                <a:srgbClr val="000000"/>
              </a:solidFill>
              <a:latin typeface="Times New Roman"/>
              <a:ea typeface="Times New Roman"/>
              <a:cs typeface="Times New Roman"/>
              <a:sym typeface="Times New Roman"/>
            </a:endParaRPr>
          </a:p>
          <a:p>
            <a:pPr indent="457200" lvl="0" marL="0" rtl="0" algn="l">
              <a:spcBef>
                <a:spcPts val="0"/>
              </a:spcBef>
              <a:spcAft>
                <a:spcPts val="0"/>
              </a:spcAft>
              <a:buNone/>
            </a:pPr>
            <a:r>
              <a:rPr lang="en" sz="1400">
                <a:solidFill>
                  <a:srgbClr val="000000"/>
                </a:solidFill>
                <a:latin typeface="Times New Roman"/>
                <a:ea typeface="Times New Roman"/>
                <a:cs typeface="Times New Roman"/>
                <a:sym typeface="Times New Roman"/>
              </a:rPr>
              <a:t>Not all assignments will be scored. Some assignments are only for practicing, taking risks, and making mistakes.</a:t>
            </a:r>
            <a:endParaRPr sz="1400">
              <a:solidFill>
                <a:srgbClr val="000000"/>
              </a:solidFill>
              <a:latin typeface="Times New Roman"/>
              <a:ea typeface="Times New Roman"/>
              <a:cs typeface="Times New Roman"/>
              <a:sym typeface="Times New Roman"/>
            </a:endParaRPr>
          </a:p>
          <a:p>
            <a:pPr indent="457200" lvl="0" marL="0" rtl="0" algn="l">
              <a:spcBef>
                <a:spcPts val="0"/>
              </a:spcBef>
              <a:spcAft>
                <a:spcPts val="0"/>
              </a:spcAft>
              <a:buNone/>
            </a:pPr>
            <a:r>
              <a:rPr lang="en" sz="1400">
                <a:solidFill>
                  <a:srgbClr val="000000"/>
                </a:solidFill>
                <a:latin typeface="Times New Roman"/>
                <a:ea typeface="Times New Roman"/>
                <a:cs typeface="Times New Roman"/>
                <a:sym typeface="Times New Roman"/>
              </a:rPr>
              <a:t>For all scored assignments, you will receive a grade based on how well you have mastered the concepts and skills.</a:t>
            </a:r>
            <a:endParaRPr b="1" sz="14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400">
                <a:solidFill>
                  <a:srgbClr val="000000"/>
                </a:solidFill>
                <a:latin typeface="Times New Roman"/>
                <a:ea typeface="Times New Roman"/>
                <a:cs typeface="Times New Roman"/>
                <a:sym typeface="Times New Roman"/>
              </a:rPr>
              <a:t> </a:t>
            </a:r>
            <a:endParaRPr sz="14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b="1" lang="en" sz="1400">
                <a:solidFill>
                  <a:srgbClr val="000000"/>
                </a:solidFill>
                <a:latin typeface="Times New Roman"/>
                <a:ea typeface="Times New Roman"/>
                <a:cs typeface="Times New Roman"/>
                <a:sym typeface="Times New Roman"/>
              </a:rPr>
              <a:t>Grading Scale (Everything is worth 5 points):</a:t>
            </a:r>
            <a:endParaRPr b="1" sz="1400">
              <a:solidFill>
                <a:srgbClr val="000000"/>
              </a:solidFill>
              <a:latin typeface="Times New Roman"/>
              <a:ea typeface="Times New Roman"/>
              <a:cs typeface="Times New Roman"/>
              <a:sym typeface="Times New Roman"/>
            </a:endParaRPr>
          </a:p>
          <a:p>
            <a:pPr indent="-317500" lvl="0" marL="457200" rtl="0" algn="l">
              <a:spcBef>
                <a:spcPts val="0"/>
              </a:spcBef>
              <a:spcAft>
                <a:spcPts val="0"/>
              </a:spcAft>
              <a:buClr>
                <a:srgbClr val="000000"/>
              </a:buClr>
              <a:buSzPts val="1400"/>
              <a:buFont typeface="Times New Roman"/>
              <a:buAutoNum type="arabicPeriod"/>
            </a:pPr>
            <a:r>
              <a:rPr lang="en" sz="1400">
                <a:solidFill>
                  <a:srgbClr val="000000"/>
                </a:solidFill>
                <a:latin typeface="Times New Roman"/>
                <a:ea typeface="Times New Roman"/>
                <a:cs typeface="Times New Roman"/>
                <a:sym typeface="Times New Roman"/>
              </a:rPr>
              <a:t>You didn’t show much effort or didn’t follow the directions carefully.</a:t>
            </a:r>
            <a:endParaRPr sz="1400">
              <a:solidFill>
                <a:srgbClr val="000000"/>
              </a:solidFill>
              <a:latin typeface="Times New Roman"/>
              <a:ea typeface="Times New Roman"/>
              <a:cs typeface="Times New Roman"/>
              <a:sym typeface="Times New Roman"/>
            </a:endParaRPr>
          </a:p>
          <a:p>
            <a:pPr indent="-317500" lvl="0" marL="457200" rtl="0" algn="l">
              <a:spcBef>
                <a:spcPts val="0"/>
              </a:spcBef>
              <a:spcAft>
                <a:spcPts val="0"/>
              </a:spcAft>
              <a:buClr>
                <a:srgbClr val="000000"/>
              </a:buClr>
              <a:buSzPts val="1400"/>
              <a:buFont typeface="Times New Roman"/>
              <a:buAutoNum type="arabicPeriod"/>
            </a:pPr>
            <a:r>
              <a:rPr lang="en" sz="1400">
                <a:solidFill>
                  <a:srgbClr val="000000"/>
                </a:solidFill>
                <a:latin typeface="Times New Roman"/>
                <a:ea typeface="Times New Roman"/>
                <a:cs typeface="Times New Roman"/>
                <a:sym typeface="Times New Roman"/>
              </a:rPr>
              <a:t>You showed some effort, but you still need more practice with these skills.</a:t>
            </a:r>
            <a:endParaRPr sz="1400">
              <a:solidFill>
                <a:srgbClr val="000000"/>
              </a:solidFill>
              <a:latin typeface="Times New Roman"/>
              <a:ea typeface="Times New Roman"/>
              <a:cs typeface="Times New Roman"/>
              <a:sym typeface="Times New Roman"/>
            </a:endParaRPr>
          </a:p>
          <a:p>
            <a:pPr indent="-317500" lvl="0" marL="457200" rtl="0" algn="l">
              <a:spcBef>
                <a:spcPts val="0"/>
              </a:spcBef>
              <a:spcAft>
                <a:spcPts val="0"/>
              </a:spcAft>
              <a:buClr>
                <a:srgbClr val="000000"/>
              </a:buClr>
              <a:buSzPts val="1400"/>
              <a:buFont typeface="Times New Roman"/>
              <a:buAutoNum type="arabicPeriod"/>
            </a:pPr>
            <a:r>
              <a:rPr lang="en" sz="1400">
                <a:solidFill>
                  <a:srgbClr val="000000"/>
                </a:solidFill>
                <a:latin typeface="Times New Roman"/>
                <a:ea typeface="Times New Roman"/>
                <a:cs typeface="Times New Roman"/>
                <a:sym typeface="Times New Roman"/>
              </a:rPr>
              <a:t>You showed some good effort and showed that you basically understand the skill.</a:t>
            </a:r>
            <a:endParaRPr sz="1400">
              <a:solidFill>
                <a:srgbClr val="000000"/>
              </a:solidFill>
              <a:latin typeface="Times New Roman"/>
              <a:ea typeface="Times New Roman"/>
              <a:cs typeface="Times New Roman"/>
              <a:sym typeface="Times New Roman"/>
            </a:endParaRPr>
          </a:p>
          <a:p>
            <a:pPr indent="-317500" lvl="0" marL="457200" rtl="0" algn="l">
              <a:spcBef>
                <a:spcPts val="0"/>
              </a:spcBef>
              <a:spcAft>
                <a:spcPts val="0"/>
              </a:spcAft>
              <a:buClr>
                <a:srgbClr val="000000"/>
              </a:buClr>
              <a:buSzPts val="1400"/>
              <a:buFont typeface="Times New Roman"/>
              <a:buAutoNum type="arabicPeriod"/>
            </a:pPr>
            <a:r>
              <a:rPr lang="en" sz="1400">
                <a:solidFill>
                  <a:srgbClr val="000000"/>
                </a:solidFill>
                <a:latin typeface="Times New Roman"/>
                <a:ea typeface="Times New Roman"/>
                <a:cs typeface="Times New Roman"/>
                <a:sym typeface="Times New Roman"/>
              </a:rPr>
              <a:t>You showed good effort and have demonstrated that you understand the skills very well.</a:t>
            </a:r>
            <a:endParaRPr sz="1400">
              <a:solidFill>
                <a:srgbClr val="000000"/>
              </a:solidFill>
              <a:latin typeface="Times New Roman"/>
              <a:ea typeface="Times New Roman"/>
              <a:cs typeface="Times New Roman"/>
              <a:sym typeface="Times New Roman"/>
            </a:endParaRPr>
          </a:p>
          <a:p>
            <a:pPr indent="-317500" lvl="0" marL="457200" rtl="0" algn="l">
              <a:spcBef>
                <a:spcPts val="0"/>
              </a:spcBef>
              <a:spcAft>
                <a:spcPts val="0"/>
              </a:spcAft>
              <a:buClr>
                <a:srgbClr val="000000"/>
              </a:buClr>
              <a:buSzPts val="1400"/>
              <a:buFont typeface="Times New Roman"/>
              <a:buAutoNum type="arabicPeriod"/>
            </a:pPr>
            <a:r>
              <a:rPr lang="en" sz="1400">
                <a:solidFill>
                  <a:srgbClr val="000000"/>
                </a:solidFill>
                <a:latin typeface="Times New Roman"/>
                <a:ea typeface="Times New Roman"/>
                <a:cs typeface="Times New Roman"/>
                <a:sym typeface="Times New Roman"/>
              </a:rPr>
              <a:t>You went above and beyond. You are a master of these skills.</a:t>
            </a:r>
            <a:endParaRPr sz="14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400">
                <a:solidFill>
                  <a:srgbClr val="000000"/>
                </a:solidFill>
                <a:latin typeface="Times New Roman"/>
                <a:ea typeface="Times New Roman"/>
                <a:cs typeface="Times New Roman"/>
                <a:sym typeface="Times New Roman"/>
              </a:rPr>
              <a:t>  0.	Work incomplete or not turned in. </a:t>
            </a:r>
            <a:endParaRPr sz="1400">
              <a:solidFill>
                <a:srgbClr val="000000"/>
              </a:solidFill>
              <a:latin typeface="Times New Roman"/>
              <a:ea typeface="Times New Roman"/>
              <a:cs typeface="Times New Roman"/>
              <a:sym typeface="Times New Roman"/>
            </a:endParaRPr>
          </a:p>
          <a:p>
            <a:pPr indent="0" lvl="0" marL="0" rtl="0" algn="l">
              <a:spcBef>
                <a:spcPts val="0"/>
              </a:spcBef>
              <a:spcAft>
                <a:spcPts val="1600"/>
              </a:spcAft>
              <a:buNone/>
            </a:pPr>
            <a:r>
              <a:t/>
            </a:r>
            <a:endParaRPr sz="1400"/>
          </a:p>
        </p:txBody>
      </p:sp>
      <p:pic>
        <p:nvPicPr>
          <p:cNvPr id="146" name="Google Shape;146;p24"/>
          <p:cNvPicPr preferRelativeResize="0"/>
          <p:nvPr/>
        </p:nvPicPr>
        <p:blipFill>
          <a:blip r:embed="rId3">
            <a:alphaModFix/>
          </a:blip>
          <a:stretch>
            <a:fillRect/>
          </a:stretch>
        </p:blipFill>
        <p:spPr>
          <a:xfrm>
            <a:off x="1147525" y="829600"/>
            <a:ext cx="2274945" cy="2777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0" st="0"/>
                                            </p:txEl>
                                          </p:spTgt>
                                        </p:tgtEl>
                                        <p:attrNameLst>
                                          <p:attrName>style.visibility</p:attrName>
                                        </p:attrNameLst>
                                      </p:cBhvr>
                                      <p:to>
                                        <p:strVal val="visible"/>
                                      </p:to>
                                    </p:set>
                                    <p:animEffect filter="fade" transition="in">
                                      <p:cBhvr>
                                        <p:cTn dur="1000"/>
                                        <p:tgtEl>
                                          <p:spTgt spid="1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1" st="1"/>
                                            </p:txEl>
                                          </p:spTgt>
                                        </p:tgtEl>
                                        <p:attrNameLst>
                                          <p:attrName>style.visibility</p:attrName>
                                        </p:attrNameLst>
                                      </p:cBhvr>
                                      <p:to>
                                        <p:strVal val="visible"/>
                                      </p:to>
                                    </p:set>
                                    <p:animEffect filter="fade" transition="in">
                                      <p:cBhvr>
                                        <p:cTn dur="1000"/>
                                        <p:tgtEl>
                                          <p:spTgt spid="1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2" st="2"/>
                                            </p:txEl>
                                          </p:spTgt>
                                        </p:tgtEl>
                                        <p:attrNameLst>
                                          <p:attrName>style.visibility</p:attrName>
                                        </p:attrNameLst>
                                      </p:cBhvr>
                                      <p:to>
                                        <p:strVal val="visible"/>
                                      </p:to>
                                    </p:set>
                                    <p:animEffect filter="fade" transition="in">
                                      <p:cBhvr>
                                        <p:cTn dur="1000"/>
                                        <p:tgtEl>
                                          <p:spTgt spid="1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3" st="3"/>
                                            </p:txEl>
                                          </p:spTgt>
                                        </p:tgtEl>
                                        <p:attrNameLst>
                                          <p:attrName>style.visibility</p:attrName>
                                        </p:attrNameLst>
                                      </p:cBhvr>
                                      <p:to>
                                        <p:strVal val="visible"/>
                                      </p:to>
                                    </p:set>
                                    <p:animEffect filter="fade" transition="in">
                                      <p:cBhvr>
                                        <p:cTn dur="1000"/>
                                        <p:tgtEl>
                                          <p:spTgt spid="14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4" st="4"/>
                                            </p:txEl>
                                          </p:spTgt>
                                        </p:tgtEl>
                                        <p:attrNameLst>
                                          <p:attrName>style.visibility</p:attrName>
                                        </p:attrNameLst>
                                      </p:cBhvr>
                                      <p:to>
                                        <p:strVal val="visible"/>
                                      </p:to>
                                    </p:set>
                                    <p:animEffect filter="fade" transition="in">
                                      <p:cBhvr>
                                        <p:cTn dur="1000"/>
                                        <p:tgtEl>
                                          <p:spTgt spid="14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5" st="5"/>
                                            </p:txEl>
                                          </p:spTgt>
                                        </p:tgtEl>
                                        <p:attrNameLst>
                                          <p:attrName>style.visibility</p:attrName>
                                        </p:attrNameLst>
                                      </p:cBhvr>
                                      <p:to>
                                        <p:strVal val="visible"/>
                                      </p:to>
                                    </p:set>
                                    <p:animEffect filter="fade" transition="in">
                                      <p:cBhvr>
                                        <p:cTn dur="1000"/>
                                        <p:tgtEl>
                                          <p:spTgt spid="14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6" st="6"/>
                                            </p:txEl>
                                          </p:spTgt>
                                        </p:tgtEl>
                                        <p:attrNameLst>
                                          <p:attrName>style.visibility</p:attrName>
                                        </p:attrNameLst>
                                      </p:cBhvr>
                                      <p:to>
                                        <p:strVal val="visible"/>
                                      </p:to>
                                    </p:set>
                                    <p:animEffect filter="fade" transition="in">
                                      <p:cBhvr>
                                        <p:cTn dur="1000"/>
                                        <p:tgtEl>
                                          <p:spTgt spid="14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7" st="7"/>
                                            </p:txEl>
                                          </p:spTgt>
                                        </p:tgtEl>
                                        <p:attrNameLst>
                                          <p:attrName>style.visibility</p:attrName>
                                        </p:attrNameLst>
                                      </p:cBhvr>
                                      <p:to>
                                        <p:strVal val="visible"/>
                                      </p:to>
                                    </p:set>
                                    <p:animEffect filter="fade" transition="in">
                                      <p:cBhvr>
                                        <p:cTn dur="1000"/>
                                        <p:tgtEl>
                                          <p:spTgt spid="14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8" st="8"/>
                                            </p:txEl>
                                          </p:spTgt>
                                        </p:tgtEl>
                                        <p:attrNameLst>
                                          <p:attrName>style.visibility</p:attrName>
                                        </p:attrNameLst>
                                      </p:cBhvr>
                                      <p:to>
                                        <p:strVal val="visible"/>
                                      </p:to>
                                    </p:set>
                                    <p:animEffect filter="fade" transition="in">
                                      <p:cBhvr>
                                        <p:cTn dur="1000"/>
                                        <p:tgtEl>
                                          <p:spTgt spid="14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9" st="9"/>
                                            </p:txEl>
                                          </p:spTgt>
                                        </p:tgtEl>
                                        <p:attrNameLst>
                                          <p:attrName>style.visibility</p:attrName>
                                        </p:attrNameLst>
                                      </p:cBhvr>
                                      <p:to>
                                        <p:strVal val="visible"/>
                                      </p:to>
                                    </p:set>
                                    <p:animEffect filter="fade" transition="in">
                                      <p:cBhvr>
                                        <p:cTn dur="1000"/>
                                        <p:tgtEl>
                                          <p:spTgt spid="14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10" st="10"/>
                                            </p:txEl>
                                          </p:spTgt>
                                        </p:tgtEl>
                                        <p:attrNameLst>
                                          <p:attrName>style.visibility</p:attrName>
                                        </p:attrNameLst>
                                      </p:cBhvr>
                                      <p:to>
                                        <p:strVal val="visible"/>
                                      </p:to>
                                    </p:set>
                                    <p:animEffect filter="fade" transition="in">
                                      <p:cBhvr>
                                        <p:cTn dur="1000"/>
                                        <p:tgtEl>
                                          <p:spTgt spid="145">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11" st="11"/>
                                            </p:txEl>
                                          </p:spTgt>
                                        </p:tgtEl>
                                        <p:attrNameLst>
                                          <p:attrName>style.visibility</p:attrName>
                                        </p:attrNameLst>
                                      </p:cBhvr>
                                      <p:to>
                                        <p:strVal val="visible"/>
                                      </p:to>
                                    </p:set>
                                    <p:animEffect filter="fade" transition="in">
                                      <p:cBhvr>
                                        <p:cTn dur="1000"/>
                                        <p:tgtEl>
                                          <p:spTgt spid="145">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5"/>
          <p:cNvSpPr txBox="1"/>
          <p:nvPr>
            <p:ph type="title"/>
          </p:nvPr>
        </p:nvSpPr>
        <p:spPr>
          <a:xfrm>
            <a:off x="430800" y="1889700"/>
            <a:ext cx="8282400" cy="151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Late Work</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6"/>
          <p:cNvSpPr txBox="1"/>
          <p:nvPr>
            <p:ph type="title"/>
          </p:nvPr>
        </p:nvSpPr>
        <p:spPr>
          <a:xfrm>
            <a:off x="265500" y="-76200"/>
            <a:ext cx="4045200" cy="93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Late Work Policy:</a:t>
            </a:r>
            <a:endParaRPr/>
          </a:p>
        </p:txBody>
      </p:sp>
      <p:sp>
        <p:nvSpPr>
          <p:cNvPr id="157" name="Google Shape;157;p26"/>
          <p:cNvSpPr txBox="1"/>
          <p:nvPr>
            <p:ph idx="1" type="subTitle"/>
          </p:nvPr>
        </p:nvSpPr>
        <p:spPr>
          <a:xfrm>
            <a:off x="265500" y="33024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This year is different from other school years, so I am trying to be flexible with late work while encouraging you to be punctual.</a:t>
            </a:r>
            <a:endParaRPr/>
          </a:p>
        </p:txBody>
      </p:sp>
      <p:sp>
        <p:nvSpPr>
          <p:cNvPr id="158" name="Google Shape;158;p26"/>
          <p:cNvSpPr txBox="1"/>
          <p:nvPr>
            <p:ph idx="2" type="body"/>
          </p:nvPr>
        </p:nvSpPr>
        <p:spPr>
          <a:xfrm>
            <a:off x="4939500" y="8766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400">
                <a:solidFill>
                  <a:srgbClr val="000000"/>
                </a:solidFill>
                <a:latin typeface="Roboto"/>
                <a:ea typeface="Roboto"/>
                <a:cs typeface="Roboto"/>
                <a:sym typeface="Roboto"/>
              </a:rPr>
              <a:t>Most work should be completed during class, though you may be asked to read, revise, and edit for homework.</a:t>
            </a:r>
            <a:endParaRPr sz="1400">
              <a:solidFill>
                <a:srgbClr val="000000"/>
              </a:solidFill>
              <a:latin typeface="Roboto"/>
              <a:ea typeface="Roboto"/>
              <a:cs typeface="Roboto"/>
              <a:sym typeface="Roboto"/>
            </a:endParaRPr>
          </a:p>
          <a:p>
            <a:pPr indent="0" lvl="0" marL="0" rtl="0" algn="l">
              <a:spcBef>
                <a:spcPts val="0"/>
              </a:spcBef>
              <a:spcAft>
                <a:spcPts val="0"/>
              </a:spcAft>
              <a:buNone/>
            </a:pPr>
            <a:r>
              <a:t/>
            </a:r>
            <a:endParaRPr sz="1400">
              <a:solidFill>
                <a:srgbClr val="000000"/>
              </a:solidFill>
              <a:latin typeface="Roboto"/>
              <a:ea typeface="Roboto"/>
              <a:cs typeface="Roboto"/>
              <a:sym typeface="Roboto"/>
            </a:endParaRPr>
          </a:p>
          <a:p>
            <a:pPr indent="0" lvl="0" marL="0" rtl="0" algn="l">
              <a:spcBef>
                <a:spcPts val="0"/>
              </a:spcBef>
              <a:spcAft>
                <a:spcPts val="0"/>
              </a:spcAft>
              <a:buNone/>
            </a:pPr>
            <a:r>
              <a:rPr lang="en" sz="1400">
                <a:solidFill>
                  <a:srgbClr val="000000"/>
                </a:solidFill>
                <a:latin typeface="Roboto"/>
                <a:ea typeface="Roboto"/>
                <a:cs typeface="Roboto"/>
                <a:sym typeface="Roboto"/>
              </a:rPr>
              <a:t>If you don’t think you will be able to complete an assignment on time and you want a 24 hour extension, email me at </a:t>
            </a:r>
            <a:r>
              <a:rPr lang="en" sz="1400" u="sng">
                <a:solidFill>
                  <a:schemeClr val="hlink"/>
                </a:solidFill>
                <a:latin typeface="Roboto"/>
                <a:ea typeface="Roboto"/>
                <a:cs typeface="Roboto"/>
                <a:sym typeface="Roboto"/>
                <a:hlinkClick r:id="rId3"/>
              </a:rPr>
              <a:t>Luke.MacLennan@sausdlearns.net</a:t>
            </a:r>
            <a:r>
              <a:rPr lang="en" sz="1400">
                <a:solidFill>
                  <a:srgbClr val="000000"/>
                </a:solidFill>
                <a:latin typeface="Roboto"/>
                <a:ea typeface="Roboto"/>
                <a:cs typeface="Roboto"/>
                <a:sym typeface="Roboto"/>
              </a:rPr>
              <a:t> </a:t>
            </a:r>
            <a:r>
              <a:rPr b="1" lang="en" sz="1400">
                <a:solidFill>
                  <a:srgbClr val="000000"/>
                </a:solidFill>
                <a:latin typeface="Roboto"/>
                <a:ea typeface="Roboto"/>
                <a:cs typeface="Roboto"/>
                <a:sym typeface="Roboto"/>
              </a:rPr>
              <a:t>BEFORE</a:t>
            </a:r>
            <a:r>
              <a:rPr lang="en" sz="1400">
                <a:solidFill>
                  <a:srgbClr val="000000"/>
                </a:solidFill>
                <a:latin typeface="Roboto"/>
                <a:ea typeface="Roboto"/>
                <a:cs typeface="Roboto"/>
                <a:sym typeface="Roboto"/>
              </a:rPr>
              <a:t> the assignment is due.</a:t>
            </a:r>
            <a:endParaRPr sz="1400">
              <a:solidFill>
                <a:srgbClr val="000000"/>
              </a:solidFill>
              <a:latin typeface="Roboto"/>
              <a:ea typeface="Roboto"/>
              <a:cs typeface="Roboto"/>
              <a:sym typeface="Roboto"/>
            </a:endParaRPr>
          </a:p>
          <a:p>
            <a:pPr indent="0" lvl="0" marL="0" rtl="0" algn="l">
              <a:spcBef>
                <a:spcPts val="0"/>
              </a:spcBef>
              <a:spcAft>
                <a:spcPts val="0"/>
              </a:spcAft>
              <a:buNone/>
            </a:pPr>
            <a:r>
              <a:t/>
            </a:r>
            <a:endParaRPr sz="1400">
              <a:solidFill>
                <a:srgbClr val="000000"/>
              </a:solidFill>
              <a:latin typeface="Roboto"/>
              <a:ea typeface="Roboto"/>
              <a:cs typeface="Roboto"/>
              <a:sym typeface="Roboto"/>
            </a:endParaRPr>
          </a:p>
          <a:p>
            <a:pPr indent="0" lvl="0" marL="0" rtl="0" algn="l">
              <a:spcBef>
                <a:spcPts val="0"/>
              </a:spcBef>
              <a:spcAft>
                <a:spcPts val="0"/>
              </a:spcAft>
              <a:buNone/>
            </a:pPr>
            <a:r>
              <a:rPr lang="en" sz="1400">
                <a:solidFill>
                  <a:srgbClr val="000000"/>
                </a:solidFill>
                <a:latin typeface="Roboto"/>
                <a:ea typeface="Roboto"/>
                <a:cs typeface="Roboto"/>
                <a:sym typeface="Roboto"/>
              </a:rPr>
              <a:t>If you do not turn in late work within 3 days of the due date, I will start to communicate with your parents, counselor, other teachers, etc. so we can help you get your work finished.</a:t>
            </a:r>
            <a:endParaRPr sz="1400">
              <a:solidFill>
                <a:srgbClr val="000000"/>
              </a:solidFill>
              <a:latin typeface="Roboto"/>
              <a:ea typeface="Roboto"/>
              <a:cs typeface="Roboto"/>
              <a:sym typeface="Roboto"/>
            </a:endParaRPr>
          </a:p>
          <a:p>
            <a:pPr indent="0" lvl="0" marL="0" rtl="0" algn="l">
              <a:spcBef>
                <a:spcPts val="0"/>
              </a:spcBef>
              <a:spcAft>
                <a:spcPts val="1600"/>
              </a:spcAft>
              <a:buNone/>
            </a:pPr>
            <a:r>
              <a:t/>
            </a:r>
            <a:endParaRPr/>
          </a:p>
        </p:txBody>
      </p:sp>
      <p:pic>
        <p:nvPicPr>
          <p:cNvPr id="159" name="Google Shape;159;p26"/>
          <p:cNvPicPr preferRelativeResize="0"/>
          <p:nvPr/>
        </p:nvPicPr>
        <p:blipFill>
          <a:blip r:embed="rId4">
            <a:alphaModFix/>
          </a:blip>
          <a:stretch>
            <a:fillRect/>
          </a:stretch>
        </p:blipFill>
        <p:spPr>
          <a:xfrm>
            <a:off x="968175" y="779700"/>
            <a:ext cx="2534975" cy="2573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1000"/>
                                        <p:tgtEl>
                                          <p:spTgt spid="1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1" st="1"/>
                                            </p:txEl>
                                          </p:spTgt>
                                        </p:tgtEl>
                                        <p:attrNameLst>
                                          <p:attrName>style.visibility</p:attrName>
                                        </p:attrNameLst>
                                      </p:cBhvr>
                                      <p:to>
                                        <p:strVal val="visible"/>
                                      </p:to>
                                    </p:set>
                                    <p:animEffect filter="fade" transition="in">
                                      <p:cBhvr>
                                        <p:cTn dur="1000"/>
                                        <p:tgtEl>
                                          <p:spTgt spid="15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2" st="2"/>
                                            </p:txEl>
                                          </p:spTgt>
                                        </p:tgtEl>
                                        <p:attrNameLst>
                                          <p:attrName>style.visibility</p:attrName>
                                        </p:attrNameLst>
                                      </p:cBhvr>
                                      <p:to>
                                        <p:strVal val="visible"/>
                                      </p:to>
                                    </p:set>
                                    <p:animEffect filter="fade" transition="in">
                                      <p:cBhvr>
                                        <p:cTn dur="1000"/>
                                        <p:tgtEl>
                                          <p:spTgt spid="15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3" st="3"/>
                                            </p:txEl>
                                          </p:spTgt>
                                        </p:tgtEl>
                                        <p:attrNameLst>
                                          <p:attrName>style.visibility</p:attrName>
                                        </p:attrNameLst>
                                      </p:cBhvr>
                                      <p:to>
                                        <p:strVal val="visible"/>
                                      </p:to>
                                    </p:set>
                                    <p:animEffect filter="fade" transition="in">
                                      <p:cBhvr>
                                        <p:cTn dur="1000"/>
                                        <p:tgtEl>
                                          <p:spTgt spid="15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4" st="4"/>
                                            </p:txEl>
                                          </p:spTgt>
                                        </p:tgtEl>
                                        <p:attrNameLst>
                                          <p:attrName>style.visibility</p:attrName>
                                        </p:attrNameLst>
                                      </p:cBhvr>
                                      <p:to>
                                        <p:strVal val="visible"/>
                                      </p:to>
                                    </p:set>
                                    <p:animEffect filter="fade" transition="in">
                                      <p:cBhvr>
                                        <p:cTn dur="1000"/>
                                        <p:tgtEl>
                                          <p:spTgt spid="15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5" st="5"/>
                                            </p:txEl>
                                          </p:spTgt>
                                        </p:tgtEl>
                                        <p:attrNameLst>
                                          <p:attrName>style.visibility</p:attrName>
                                        </p:attrNameLst>
                                      </p:cBhvr>
                                      <p:to>
                                        <p:strVal val="visible"/>
                                      </p:to>
                                    </p:set>
                                    <p:animEffect filter="fade" transition="in">
                                      <p:cBhvr>
                                        <p:cTn dur="1000"/>
                                        <p:tgtEl>
                                          <p:spTgt spid="158">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7"/>
          <p:cNvSpPr txBox="1"/>
          <p:nvPr>
            <p:ph type="title"/>
          </p:nvPr>
        </p:nvSpPr>
        <p:spPr>
          <a:xfrm>
            <a:off x="265500" y="1078750"/>
            <a:ext cx="4045200" cy="178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Classroom Expectations</a:t>
            </a:r>
            <a:endParaRPr/>
          </a:p>
        </p:txBody>
      </p:sp>
      <p:sp>
        <p:nvSpPr>
          <p:cNvPr id="165" name="Google Shape;165;p27"/>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This year I have three expectations for our class:</a:t>
            </a:r>
            <a:endParaRPr/>
          </a:p>
        </p:txBody>
      </p:sp>
      <p:sp>
        <p:nvSpPr>
          <p:cNvPr id="166" name="Google Shape;166;p27"/>
          <p:cNvSpPr txBox="1"/>
          <p:nvPr>
            <p:ph idx="2" type="body"/>
          </p:nvPr>
        </p:nvSpPr>
        <p:spPr>
          <a:xfrm>
            <a:off x="4718575" y="724200"/>
            <a:ext cx="4351200" cy="3695100"/>
          </a:xfrm>
          <a:prstGeom prst="rect">
            <a:avLst/>
          </a:prstGeom>
        </p:spPr>
        <p:txBody>
          <a:bodyPr anchorCtr="0" anchor="ctr" bIns="91425" lIns="91425" spcFirstLastPara="1" rIns="91425" wrap="square" tIns="91425">
            <a:noAutofit/>
          </a:bodyPr>
          <a:lstStyle/>
          <a:p>
            <a:pPr indent="-374650" lvl="0" marL="457200" rtl="0" algn="l">
              <a:spcBef>
                <a:spcPts val="0"/>
              </a:spcBef>
              <a:spcAft>
                <a:spcPts val="0"/>
              </a:spcAft>
              <a:buSzPts val="2300"/>
              <a:buAutoNum type="arabicPeriod"/>
            </a:pPr>
            <a:r>
              <a:rPr lang="en" sz="2300"/>
              <a:t>Be prepared to learn.</a:t>
            </a:r>
            <a:endParaRPr sz="2300"/>
          </a:p>
          <a:p>
            <a:pPr indent="-374650" lvl="0" marL="457200" rtl="0" algn="l">
              <a:spcBef>
                <a:spcPts val="0"/>
              </a:spcBef>
              <a:spcAft>
                <a:spcPts val="0"/>
              </a:spcAft>
              <a:buSzPts val="2300"/>
              <a:buAutoNum type="arabicPeriod"/>
            </a:pPr>
            <a:r>
              <a:rPr lang="en" sz="2300"/>
              <a:t>Respect the learning environment.</a:t>
            </a:r>
            <a:endParaRPr sz="2300"/>
          </a:p>
          <a:p>
            <a:pPr indent="-374650" lvl="0" marL="457200" rtl="0" algn="l">
              <a:spcBef>
                <a:spcPts val="0"/>
              </a:spcBef>
              <a:spcAft>
                <a:spcPts val="0"/>
              </a:spcAft>
              <a:buSzPts val="2300"/>
              <a:buAutoNum type="arabicPeriod"/>
            </a:pPr>
            <a:r>
              <a:rPr lang="en" sz="2300"/>
              <a:t>Give your best effort.</a:t>
            </a:r>
            <a:endParaRPr sz="2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animEffect filter="fade" transition="in">
                                      <p:cBhvr>
                                        <p:cTn dur="1000"/>
                                        <p:tgtEl>
                                          <p:spTgt spid="1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1" st="1"/>
                                            </p:txEl>
                                          </p:spTgt>
                                        </p:tgtEl>
                                        <p:attrNameLst>
                                          <p:attrName>style.visibility</p:attrName>
                                        </p:attrNameLst>
                                      </p:cBhvr>
                                      <p:to>
                                        <p:strVal val="visible"/>
                                      </p:to>
                                    </p:set>
                                    <p:animEffect filter="fade" transition="in">
                                      <p:cBhvr>
                                        <p:cTn dur="1000"/>
                                        <p:tgtEl>
                                          <p:spTgt spid="16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2" st="2"/>
                                            </p:txEl>
                                          </p:spTgt>
                                        </p:tgtEl>
                                        <p:attrNameLst>
                                          <p:attrName>style.visibility</p:attrName>
                                        </p:attrNameLst>
                                      </p:cBhvr>
                                      <p:to>
                                        <p:strVal val="visible"/>
                                      </p:to>
                                    </p:set>
                                    <p:animEffect filter="fade" transition="in">
                                      <p:cBhvr>
                                        <p:cTn dur="1000"/>
                                        <p:tgtEl>
                                          <p:spTgt spid="16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8"/>
          <p:cNvSpPr txBox="1"/>
          <p:nvPr>
            <p:ph type="title"/>
          </p:nvPr>
        </p:nvSpPr>
        <p:spPr>
          <a:xfrm>
            <a:off x="265500" y="-66375"/>
            <a:ext cx="4045200" cy="876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Consequences:</a:t>
            </a:r>
            <a:endParaRPr/>
          </a:p>
        </p:txBody>
      </p:sp>
      <p:sp>
        <p:nvSpPr>
          <p:cNvPr id="172" name="Google Shape;172;p28"/>
          <p:cNvSpPr txBox="1"/>
          <p:nvPr>
            <p:ph idx="1" type="subTitle"/>
          </p:nvPr>
        </p:nvSpPr>
        <p:spPr>
          <a:xfrm>
            <a:off x="265500" y="3607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If you are struggling to follow our class expectations, here’s what will happen.</a:t>
            </a:r>
            <a:endParaRPr/>
          </a:p>
        </p:txBody>
      </p:sp>
      <p:sp>
        <p:nvSpPr>
          <p:cNvPr id="173" name="Google Shape;173;p28"/>
          <p:cNvSpPr txBox="1"/>
          <p:nvPr>
            <p:ph idx="2" type="body"/>
          </p:nvPr>
        </p:nvSpPr>
        <p:spPr>
          <a:xfrm>
            <a:off x="4556025" y="724200"/>
            <a:ext cx="4521300" cy="3695100"/>
          </a:xfrm>
          <a:prstGeom prst="rect">
            <a:avLst/>
          </a:prstGeom>
        </p:spPr>
        <p:txBody>
          <a:bodyPr anchorCtr="0" anchor="ctr" bIns="91425" lIns="91425" spcFirstLastPara="1" rIns="91425" wrap="square" tIns="91425">
            <a:noAutofit/>
          </a:bodyPr>
          <a:lstStyle/>
          <a:p>
            <a:pPr indent="-323850" lvl="0" marL="457200" rtl="0" algn="l">
              <a:spcBef>
                <a:spcPts val="0"/>
              </a:spcBef>
              <a:spcAft>
                <a:spcPts val="0"/>
              </a:spcAft>
              <a:buClr>
                <a:srgbClr val="000000"/>
              </a:buClr>
              <a:buSzPts val="1500"/>
              <a:buFont typeface="Times New Roman"/>
              <a:buChar char="●"/>
            </a:pPr>
            <a:r>
              <a:rPr b="1" lang="en" sz="1500">
                <a:solidFill>
                  <a:srgbClr val="000000"/>
                </a:solidFill>
                <a:latin typeface="Roboto"/>
                <a:ea typeface="Roboto"/>
                <a:cs typeface="Roboto"/>
                <a:sym typeface="Roboto"/>
              </a:rPr>
              <a:t>1</a:t>
            </a:r>
            <a:r>
              <a:rPr b="1" baseline="30000" lang="en" sz="1500">
                <a:solidFill>
                  <a:srgbClr val="000000"/>
                </a:solidFill>
                <a:latin typeface="Roboto"/>
                <a:ea typeface="Roboto"/>
                <a:cs typeface="Roboto"/>
                <a:sym typeface="Roboto"/>
              </a:rPr>
              <a:t>st</a:t>
            </a:r>
            <a:r>
              <a:rPr b="1" lang="en" sz="1500">
                <a:solidFill>
                  <a:srgbClr val="000000"/>
                </a:solidFill>
                <a:latin typeface="Roboto"/>
                <a:ea typeface="Roboto"/>
                <a:cs typeface="Roboto"/>
                <a:sym typeface="Roboto"/>
              </a:rPr>
              <a:t> time: </a:t>
            </a:r>
            <a:r>
              <a:rPr lang="en" sz="1500">
                <a:solidFill>
                  <a:srgbClr val="000000"/>
                </a:solidFill>
                <a:latin typeface="Roboto"/>
                <a:ea typeface="Roboto"/>
                <a:cs typeface="Roboto"/>
                <a:sym typeface="Roboto"/>
              </a:rPr>
              <a:t>Warning/Hot Seat</a:t>
            </a:r>
            <a:endParaRPr sz="1500">
              <a:solidFill>
                <a:srgbClr val="000000"/>
              </a:solidFill>
              <a:latin typeface="Roboto"/>
              <a:ea typeface="Roboto"/>
              <a:cs typeface="Roboto"/>
              <a:sym typeface="Roboto"/>
            </a:endParaRPr>
          </a:p>
          <a:p>
            <a:pPr indent="-323850" lvl="1" marL="914400" rtl="0" algn="l">
              <a:spcBef>
                <a:spcPts val="0"/>
              </a:spcBef>
              <a:spcAft>
                <a:spcPts val="0"/>
              </a:spcAft>
              <a:buClr>
                <a:srgbClr val="000000"/>
              </a:buClr>
              <a:buSzPts val="1500"/>
              <a:buFont typeface="Roboto"/>
              <a:buChar char="○"/>
            </a:pPr>
            <a:r>
              <a:rPr lang="en" sz="1500">
                <a:solidFill>
                  <a:srgbClr val="000000"/>
                </a:solidFill>
                <a:latin typeface="Roboto"/>
                <a:ea typeface="Roboto"/>
                <a:cs typeface="Roboto"/>
                <a:sym typeface="Roboto"/>
              </a:rPr>
              <a:t>We will have a conversation about what happened and how we can be sure that the problem doesn’t happen again.</a:t>
            </a:r>
            <a:endParaRPr sz="1500">
              <a:solidFill>
                <a:srgbClr val="000000"/>
              </a:solidFill>
              <a:latin typeface="Roboto"/>
              <a:ea typeface="Roboto"/>
              <a:cs typeface="Roboto"/>
              <a:sym typeface="Roboto"/>
            </a:endParaRPr>
          </a:p>
          <a:p>
            <a:pPr indent="0" lvl="0" marL="457200" rtl="0" algn="l">
              <a:spcBef>
                <a:spcPts val="0"/>
              </a:spcBef>
              <a:spcAft>
                <a:spcPts val="0"/>
              </a:spcAft>
              <a:buNone/>
            </a:pPr>
            <a:r>
              <a:t/>
            </a:r>
            <a:endParaRPr sz="1500">
              <a:solidFill>
                <a:srgbClr val="000000"/>
              </a:solidFill>
              <a:latin typeface="Roboto"/>
              <a:ea typeface="Roboto"/>
              <a:cs typeface="Roboto"/>
              <a:sym typeface="Roboto"/>
            </a:endParaRPr>
          </a:p>
          <a:p>
            <a:pPr indent="-323850" lvl="0" marL="457200" rtl="0" algn="l">
              <a:spcBef>
                <a:spcPts val="0"/>
              </a:spcBef>
              <a:spcAft>
                <a:spcPts val="0"/>
              </a:spcAft>
              <a:buClr>
                <a:srgbClr val="000000"/>
              </a:buClr>
              <a:buSzPts val="1500"/>
              <a:buFont typeface="Times New Roman"/>
              <a:buChar char="●"/>
            </a:pPr>
            <a:r>
              <a:rPr b="1" lang="en" sz="1500">
                <a:solidFill>
                  <a:srgbClr val="000000"/>
                </a:solidFill>
                <a:latin typeface="Roboto"/>
                <a:ea typeface="Roboto"/>
                <a:cs typeface="Roboto"/>
                <a:sym typeface="Roboto"/>
              </a:rPr>
              <a:t>2</a:t>
            </a:r>
            <a:r>
              <a:rPr b="1" baseline="30000" lang="en" sz="1500">
                <a:solidFill>
                  <a:srgbClr val="000000"/>
                </a:solidFill>
                <a:latin typeface="Roboto"/>
                <a:ea typeface="Roboto"/>
                <a:cs typeface="Roboto"/>
                <a:sym typeface="Roboto"/>
              </a:rPr>
              <a:t>nd</a:t>
            </a:r>
            <a:r>
              <a:rPr b="1" lang="en" sz="1500">
                <a:solidFill>
                  <a:srgbClr val="000000"/>
                </a:solidFill>
                <a:latin typeface="Roboto"/>
                <a:ea typeface="Roboto"/>
                <a:cs typeface="Roboto"/>
                <a:sym typeface="Roboto"/>
              </a:rPr>
              <a:t> time:</a:t>
            </a:r>
            <a:r>
              <a:rPr lang="en" sz="1500">
                <a:solidFill>
                  <a:srgbClr val="000000"/>
                </a:solidFill>
                <a:latin typeface="Roboto"/>
                <a:ea typeface="Roboto"/>
                <a:cs typeface="Roboto"/>
                <a:sym typeface="Roboto"/>
              </a:rPr>
              <a:t> Communication and Documentation</a:t>
            </a:r>
            <a:endParaRPr sz="1500">
              <a:solidFill>
                <a:srgbClr val="000000"/>
              </a:solidFill>
              <a:latin typeface="Roboto"/>
              <a:ea typeface="Roboto"/>
              <a:cs typeface="Roboto"/>
              <a:sym typeface="Roboto"/>
            </a:endParaRPr>
          </a:p>
          <a:p>
            <a:pPr indent="-323850" lvl="1" marL="914400" rtl="0" algn="l">
              <a:spcBef>
                <a:spcPts val="0"/>
              </a:spcBef>
              <a:spcAft>
                <a:spcPts val="0"/>
              </a:spcAft>
              <a:buClr>
                <a:srgbClr val="000000"/>
              </a:buClr>
              <a:buSzPts val="1500"/>
              <a:buFont typeface="Times New Roman"/>
              <a:buChar char="○"/>
            </a:pPr>
            <a:r>
              <a:rPr lang="en" sz="1500">
                <a:latin typeface="Roboto"/>
                <a:ea typeface="Roboto"/>
                <a:cs typeface="Roboto"/>
                <a:sym typeface="Roboto"/>
              </a:rPr>
              <a:t>If it seems like the problem is happening again and again or that this is becoming a habit, I will start to communicate with your parents, other teachers, counselors, and principal and together we will figure out how to help you follow the expectations.</a:t>
            </a:r>
            <a:endParaRPr sz="1500">
              <a:latin typeface="Roboto"/>
              <a:ea typeface="Roboto"/>
              <a:cs typeface="Roboto"/>
              <a:sym typeface="Roboto"/>
            </a:endParaRPr>
          </a:p>
        </p:txBody>
      </p:sp>
      <p:pic>
        <p:nvPicPr>
          <p:cNvPr id="174" name="Google Shape;174;p28"/>
          <p:cNvPicPr preferRelativeResize="0"/>
          <p:nvPr/>
        </p:nvPicPr>
        <p:blipFill>
          <a:blip r:embed="rId3">
            <a:alphaModFix/>
          </a:blip>
          <a:stretch>
            <a:fillRect/>
          </a:stretch>
        </p:blipFill>
        <p:spPr>
          <a:xfrm>
            <a:off x="802250" y="724200"/>
            <a:ext cx="2979276" cy="2806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animEffect filter="fade" transition="in">
                                      <p:cBhvr>
                                        <p:cTn dur="1000"/>
                                        <p:tgtEl>
                                          <p:spTgt spid="1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animEffect filter="fade" transition="in">
                                      <p:cBhvr>
                                        <p:cTn dur="1000"/>
                                        <p:tgtEl>
                                          <p:spTgt spid="17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2" st="2"/>
                                            </p:txEl>
                                          </p:spTgt>
                                        </p:tgtEl>
                                        <p:attrNameLst>
                                          <p:attrName>style.visibility</p:attrName>
                                        </p:attrNameLst>
                                      </p:cBhvr>
                                      <p:to>
                                        <p:strVal val="visible"/>
                                      </p:to>
                                    </p:set>
                                    <p:animEffect filter="fade" transition="in">
                                      <p:cBhvr>
                                        <p:cTn dur="1000"/>
                                        <p:tgtEl>
                                          <p:spTgt spid="17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3" st="3"/>
                                            </p:txEl>
                                          </p:spTgt>
                                        </p:tgtEl>
                                        <p:attrNameLst>
                                          <p:attrName>style.visibility</p:attrName>
                                        </p:attrNameLst>
                                      </p:cBhvr>
                                      <p:to>
                                        <p:strVal val="visible"/>
                                      </p:to>
                                    </p:set>
                                    <p:animEffect filter="fade" transition="in">
                                      <p:cBhvr>
                                        <p:cTn dur="1000"/>
                                        <p:tgtEl>
                                          <p:spTgt spid="17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4" st="4"/>
                                            </p:txEl>
                                          </p:spTgt>
                                        </p:tgtEl>
                                        <p:attrNameLst>
                                          <p:attrName>style.visibility</p:attrName>
                                        </p:attrNameLst>
                                      </p:cBhvr>
                                      <p:to>
                                        <p:strVal val="visible"/>
                                      </p:to>
                                    </p:set>
                                    <p:animEffect filter="fade" transition="in">
                                      <p:cBhvr>
                                        <p:cTn dur="1000"/>
                                        <p:tgtEl>
                                          <p:spTgt spid="17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29"/>
          <p:cNvPicPr preferRelativeResize="0"/>
          <p:nvPr/>
        </p:nvPicPr>
        <p:blipFill>
          <a:blip r:embed="rId3">
            <a:alphaModFix/>
          </a:blip>
          <a:stretch>
            <a:fillRect/>
          </a:stretch>
        </p:blipFill>
        <p:spPr>
          <a:xfrm>
            <a:off x="609601" y="0"/>
            <a:ext cx="8517899" cy="51435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txBox="1"/>
          <p:nvPr>
            <p:ph type="title"/>
          </p:nvPr>
        </p:nvSpPr>
        <p:spPr>
          <a:xfrm>
            <a:off x="490250" y="528900"/>
            <a:ext cx="5015700" cy="408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Let’s take a 5-minute break!</a:t>
            </a:r>
            <a:endParaRPr/>
          </a:p>
        </p:txBody>
      </p:sp>
      <p:pic>
        <p:nvPicPr>
          <p:cNvPr id="185" name="Google Shape;185;p30"/>
          <p:cNvPicPr preferRelativeResize="0"/>
          <p:nvPr/>
        </p:nvPicPr>
        <p:blipFill>
          <a:blip r:embed="rId3">
            <a:alphaModFix/>
          </a:blip>
          <a:stretch>
            <a:fillRect/>
          </a:stretch>
        </p:blipFill>
        <p:spPr>
          <a:xfrm>
            <a:off x="6348625" y="2717175"/>
            <a:ext cx="2670849" cy="2247197"/>
          </a:xfrm>
          <a:prstGeom prst="rect">
            <a:avLst/>
          </a:prstGeom>
          <a:noFill/>
          <a:ln>
            <a:noFill/>
          </a:ln>
        </p:spPr>
      </p:pic>
      <p:pic>
        <p:nvPicPr>
          <p:cNvPr descr="A helpful 5 Minute timer, counting down from 5 minutes, with an alarm sound at the end.&#10;&#10;please like the video if it helps you!" id="186" name="Google Shape;186;p30" title="5 Minute Timer With Alarm">
            <a:hlinkClick r:id="rId4"/>
          </p:cNvPr>
          <p:cNvPicPr preferRelativeResize="0"/>
          <p:nvPr/>
        </p:nvPicPr>
        <p:blipFill>
          <a:blip r:embed="rId5">
            <a:alphaModFix/>
          </a:blip>
          <a:stretch>
            <a:fillRect/>
          </a:stretch>
        </p:blipFill>
        <p:spPr>
          <a:xfrm>
            <a:off x="5802975" y="159375"/>
            <a:ext cx="3216500" cy="2412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1"/>
          <p:cNvSpPr txBox="1"/>
          <p:nvPr>
            <p:ph type="title"/>
          </p:nvPr>
        </p:nvSpPr>
        <p:spPr>
          <a:xfrm>
            <a:off x="430800" y="2118300"/>
            <a:ext cx="8282400" cy="151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Now tell me something about yourself</a:t>
            </a:r>
            <a:endParaRPr/>
          </a:p>
        </p:txBody>
      </p:sp>
      <p:pic>
        <p:nvPicPr>
          <p:cNvPr id="192" name="Google Shape;192;p31"/>
          <p:cNvPicPr preferRelativeResize="0"/>
          <p:nvPr/>
        </p:nvPicPr>
        <p:blipFill>
          <a:blip r:embed="rId3">
            <a:alphaModFix/>
          </a:blip>
          <a:stretch>
            <a:fillRect/>
          </a:stretch>
        </p:blipFill>
        <p:spPr>
          <a:xfrm>
            <a:off x="2768108" y="74200"/>
            <a:ext cx="3607775" cy="2028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2"/>
          <p:cNvSpPr txBox="1"/>
          <p:nvPr>
            <p:ph type="title"/>
          </p:nvPr>
        </p:nvSpPr>
        <p:spPr>
          <a:xfrm>
            <a:off x="490250" y="528900"/>
            <a:ext cx="5678100" cy="408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t>Personal Information Assignment.</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rPr lang="en" sz="3600"/>
              <a:t>Answer the questions as honestly as possible.</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rPr lang="en" sz="3600"/>
              <a:t>It is due by the end of the day.</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pic>
        <p:nvPicPr>
          <p:cNvPr descr="Image result for chalkboard background" id="77" name="Google Shape;77;p16"/>
          <p:cNvPicPr preferRelativeResize="0"/>
          <p:nvPr/>
        </p:nvPicPr>
        <p:blipFill rotWithShape="1">
          <a:blip r:embed="rId4">
            <a:alphaModFix/>
          </a:blip>
          <a:srcRect b="0" l="0" r="0" t="0"/>
          <a:stretch/>
        </p:blipFill>
        <p:spPr>
          <a:xfrm>
            <a:off x="0" y="0"/>
            <a:ext cx="9143999" cy="5143500"/>
          </a:xfrm>
          <a:prstGeom prst="rect">
            <a:avLst/>
          </a:prstGeom>
          <a:noFill/>
          <a:ln>
            <a:noFill/>
          </a:ln>
        </p:spPr>
      </p:pic>
      <p:graphicFrame>
        <p:nvGraphicFramePr>
          <p:cNvPr id="78" name="Google Shape;78;p16"/>
          <p:cNvGraphicFramePr/>
          <p:nvPr/>
        </p:nvGraphicFramePr>
        <p:xfrm>
          <a:off x="0" y="1"/>
          <a:ext cx="3000000" cy="3000000"/>
        </p:xfrm>
        <a:graphic>
          <a:graphicData uri="http://schemas.openxmlformats.org/drawingml/2006/table">
            <a:tbl>
              <a:tblPr bandRow="1" firstCol="1" firstRow="1">
                <a:noFill/>
                <a:tableStyleId>{BC477AAF-6F62-48F0-A54E-9D91A8278849}</a:tableStyleId>
              </a:tblPr>
              <a:tblGrid>
                <a:gridCol w="1892300"/>
                <a:gridCol w="5562600"/>
                <a:gridCol w="1676400"/>
              </a:tblGrid>
              <a:tr h="1579150">
                <a:tc>
                  <a:txBody>
                    <a:bodyPr/>
                    <a:lstStyle/>
                    <a:p>
                      <a:pPr indent="0" lvl="0" marL="0" marR="0" rtl="0" algn="ctr">
                        <a:lnSpc>
                          <a:spcPct val="115000"/>
                        </a:lnSpc>
                        <a:spcBef>
                          <a:spcPts val="0"/>
                        </a:spcBef>
                        <a:spcAft>
                          <a:spcPts val="0"/>
                        </a:spcAft>
                        <a:buNone/>
                      </a:pPr>
                      <a:r>
                        <a:rPr b="1" lang="en" sz="2100" u="none" cap="none" strike="noStrike">
                          <a:solidFill>
                            <a:srgbClr val="FF9900"/>
                          </a:solidFill>
                          <a:latin typeface="Old Standard TT"/>
                          <a:ea typeface="Old Standard TT"/>
                          <a:cs typeface="Old Standard TT"/>
                          <a:sym typeface="Old Standard TT"/>
                        </a:rPr>
                        <a:t> </a:t>
                      </a:r>
                      <a:r>
                        <a:rPr b="1" lang="en" sz="2100" u="sng" cap="none" strike="noStrike">
                          <a:solidFill>
                            <a:srgbClr val="FF9900"/>
                          </a:solidFill>
                          <a:latin typeface="Old Standard TT"/>
                          <a:ea typeface="Old Standard TT"/>
                          <a:cs typeface="Old Standard TT"/>
                          <a:sym typeface="Old Standard TT"/>
                        </a:rPr>
                        <a:t>Today Is…</a:t>
                      </a:r>
                      <a:endParaRPr sz="2100" u="none" cap="none" strike="noStrike">
                        <a:solidFill>
                          <a:srgbClr val="FF9900"/>
                        </a:solidFill>
                        <a:latin typeface="Old Standard TT"/>
                        <a:ea typeface="Old Standard TT"/>
                        <a:cs typeface="Old Standard TT"/>
                        <a:sym typeface="Old Standard TT"/>
                      </a:endParaRPr>
                    </a:p>
                    <a:p>
                      <a:pPr indent="0" lvl="0" marL="0" marR="0" rtl="0" algn="ctr">
                        <a:lnSpc>
                          <a:spcPct val="115000"/>
                        </a:lnSpc>
                        <a:spcBef>
                          <a:spcPts val="0"/>
                        </a:spcBef>
                        <a:spcAft>
                          <a:spcPts val="0"/>
                        </a:spcAft>
                        <a:buNone/>
                      </a:pPr>
                      <a:r>
                        <a:rPr lang="en" sz="2100">
                          <a:solidFill>
                            <a:schemeClr val="lt1"/>
                          </a:solidFill>
                          <a:latin typeface="Old Standard TT"/>
                          <a:ea typeface="Old Standard TT"/>
                          <a:cs typeface="Old Standard TT"/>
                          <a:sym typeface="Old Standard TT"/>
                        </a:rPr>
                        <a:t>Monday, August 17th</a:t>
                      </a:r>
                      <a:endParaRPr sz="2100">
                        <a:solidFill>
                          <a:schemeClr val="lt1"/>
                        </a:solidFill>
                        <a:latin typeface="Old Standard TT"/>
                        <a:ea typeface="Old Standard TT"/>
                        <a:cs typeface="Old Standard TT"/>
                        <a:sym typeface="Old Standard TT"/>
                      </a:endParaRPr>
                    </a:p>
                    <a:p>
                      <a:pPr indent="0" lvl="0" marL="0" marR="0" rtl="0" algn="ctr">
                        <a:lnSpc>
                          <a:spcPct val="115000"/>
                        </a:lnSpc>
                        <a:spcBef>
                          <a:spcPts val="0"/>
                        </a:spcBef>
                        <a:spcAft>
                          <a:spcPts val="0"/>
                        </a:spcAft>
                        <a:buNone/>
                      </a:pPr>
                      <a:r>
                        <a:rPr lang="en" sz="2100">
                          <a:solidFill>
                            <a:schemeClr val="lt1"/>
                          </a:solidFill>
                          <a:latin typeface="Old Standard TT"/>
                          <a:ea typeface="Old Standard TT"/>
                          <a:cs typeface="Old Standard TT"/>
                          <a:sym typeface="Old Standard TT"/>
                        </a:rPr>
                        <a:t>(8/17/20)</a:t>
                      </a:r>
                      <a:endParaRPr sz="2100">
                        <a:solidFill>
                          <a:schemeClr val="lt1"/>
                        </a:solidFill>
                        <a:latin typeface="Old Standard TT"/>
                        <a:ea typeface="Old Standard TT"/>
                        <a:cs typeface="Old Standard TT"/>
                        <a:sym typeface="Old Standard TT"/>
                      </a:endParaRPr>
                    </a:p>
                  </a:txBody>
                  <a:tcPr marT="0" marB="0" marR="56575" marL="56575">
                    <a:lnL cap="flat" cmpd="sng" w="9525">
                      <a:solidFill>
                        <a:srgbClr val="000000">
                          <a:alpha val="0"/>
                        </a:srgbClr>
                      </a:solidFill>
                      <a:prstDash val="solid"/>
                      <a:round/>
                      <a:headEnd len="sm" w="sm" type="none"/>
                      <a:tailEnd len="sm" w="sm" type="none"/>
                    </a:lnL>
                    <a:lnR cap="flat" cmpd="sng" w="76200">
                      <a:solidFill>
                        <a:srgbClr val="F1C23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76200">
                      <a:solidFill>
                        <a:srgbClr val="F1C232"/>
                      </a:solidFill>
                      <a:prstDash val="solid"/>
                      <a:round/>
                      <a:headEnd len="sm" w="sm" type="none"/>
                      <a:tailEnd len="sm" w="sm" type="none"/>
                    </a:lnB>
                  </a:tcPr>
                </a:tc>
                <a:tc rowSpan="2">
                  <a:txBody>
                    <a:bodyPr/>
                    <a:lstStyle/>
                    <a:p>
                      <a:pPr indent="0" lvl="0" marL="0" marR="0" rtl="0" algn="ctr">
                        <a:spcBef>
                          <a:spcPts val="0"/>
                        </a:spcBef>
                        <a:spcAft>
                          <a:spcPts val="0"/>
                        </a:spcAft>
                        <a:buClr>
                          <a:schemeClr val="lt1"/>
                        </a:buClr>
                        <a:buSzPts val="2700"/>
                        <a:buFont typeface="Arial"/>
                        <a:buNone/>
                      </a:pPr>
                      <a:r>
                        <a:t/>
                      </a:r>
                      <a:endParaRPr b="1" sz="2400" u="sng">
                        <a:solidFill>
                          <a:schemeClr val="lt1"/>
                        </a:solidFill>
                        <a:latin typeface="Old Standard TT"/>
                        <a:ea typeface="Old Standard TT"/>
                        <a:cs typeface="Old Standard TT"/>
                        <a:sym typeface="Old Standard TT"/>
                      </a:endParaRPr>
                    </a:p>
                    <a:p>
                      <a:pPr indent="0" lvl="0" marL="0" marR="0" rtl="0" algn="ctr">
                        <a:spcBef>
                          <a:spcPts val="0"/>
                        </a:spcBef>
                        <a:spcAft>
                          <a:spcPts val="0"/>
                        </a:spcAft>
                        <a:buClr>
                          <a:schemeClr val="lt1"/>
                        </a:buClr>
                        <a:buSzPts val="2700"/>
                        <a:buFont typeface="Arial"/>
                        <a:buNone/>
                      </a:pPr>
                      <a:r>
                        <a:t/>
                      </a:r>
                      <a:endParaRPr b="1" sz="2400" u="sng">
                        <a:solidFill>
                          <a:schemeClr val="lt1"/>
                        </a:solidFill>
                        <a:latin typeface="Old Standard TT"/>
                        <a:ea typeface="Old Standard TT"/>
                        <a:cs typeface="Old Standard TT"/>
                        <a:sym typeface="Old Standard TT"/>
                      </a:endParaRPr>
                    </a:p>
                    <a:p>
                      <a:pPr indent="0" lvl="0" marL="0" marR="0" rtl="0" algn="l">
                        <a:spcBef>
                          <a:spcPts val="0"/>
                        </a:spcBef>
                        <a:spcAft>
                          <a:spcPts val="0"/>
                        </a:spcAft>
                        <a:buClr>
                          <a:schemeClr val="lt1"/>
                        </a:buClr>
                        <a:buSzPts val="2700"/>
                        <a:buFont typeface="Arial"/>
                        <a:buNone/>
                      </a:pPr>
                      <a:r>
                        <a:t/>
                      </a:r>
                      <a:endParaRPr b="1" sz="2400">
                        <a:solidFill>
                          <a:schemeClr val="lt1"/>
                        </a:solidFill>
                        <a:latin typeface="Old Standard TT"/>
                        <a:ea typeface="Old Standard TT"/>
                        <a:cs typeface="Old Standard TT"/>
                        <a:sym typeface="Old Standard TT"/>
                      </a:endParaRPr>
                    </a:p>
                    <a:p>
                      <a:pPr indent="0" lvl="0" marL="0" marR="0" rtl="0" algn="ctr">
                        <a:spcBef>
                          <a:spcPts val="0"/>
                        </a:spcBef>
                        <a:spcAft>
                          <a:spcPts val="0"/>
                        </a:spcAft>
                        <a:buClr>
                          <a:schemeClr val="lt1"/>
                        </a:buClr>
                        <a:buSzPts val="2700"/>
                        <a:buFont typeface="Arial"/>
                        <a:buNone/>
                      </a:pPr>
                      <a:r>
                        <a:t/>
                      </a:r>
                      <a:endParaRPr b="1" sz="2400" u="sng">
                        <a:solidFill>
                          <a:schemeClr val="lt1"/>
                        </a:solidFill>
                        <a:latin typeface="Old Standard TT"/>
                        <a:ea typeface="Old Standard TT"/>
                        <a:cs typeface="Old Standard TT"/>
                        <a:sym typeface="Old Standard TT"/>
                      </a:endParaRPr>
                    </a:p>
                  </a:txBody>
                  <a:tcPr marT="0" marB="0" marR="56575" marL="56575">
                    <a:lnL cap="flat" cmpd="sng" w="76200">
                      <a:solidFill>
                        <a:srgbClr val="F1C232"/>
                      </a:solidFill>
                      <a:prstDash val="solid"/>
                      <a:round/>
                      <a:headEnd len="sm" w="sm" type="none"/>
                      <a:tailEnd len="sm" w="sm" type="none"/>
                    </a:lnL>
                    <a:lnR cap="flat" cmpd="sng" w="76200">
                      <a:solidFill>
                        <a:srgbClr val="F1C23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76200">
                      <a:solidFill>
                        <a:srgbClr val="F1C23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800"/>
                        <a:buFont typeface="Candara"/>
                        <a:buNone/>
                      </a:pPr>
                      <a:r>
                        <a:rPr b="1" lang="en" sz="2100" u="sng">
                          <a:solidFill>
                            <a:srgbClr val="00FF00"/>
                          </a:solidFill>
                          <a:latin typeface="Old Standard TT"/>
                          <a:ea typeface="Old Standard TT"/>
                          <a:cs typeface="Old Standard TT"/>
                          <a:sym typeface="Old Standard TT"/>
                        </a:rPr>
                        <a:t>Reminders</a:t>
                      </a:r>
                      <a:r>
                        <a:rPr b="1" lang="en" sz="2100">
                          <a:solidFill>
                            <a:schemeClr val="lt1"/>
                          </a:solidFill>
                          <a:latin typeface="Old Standard TT"/>
                          <a:ea typeface="Old Standard TT"/>
                          <a:cs typeface="Old Standard TT"/>
                          <a:sym typeface="Old Standard TT"/>
                        </a:rPr>
                        <a:t>:</a:t>
                      </a:r>
                      <a:endParaRPr b="1" sz="2100">
                        <a:solidFill>
                          <a:schemeClr val="lt1"/>
                        </a:solidFill>
                        <a:latin typeface="Old Standard TT"/>
                        <a:ea typeface="Old Standard TT"/>
                        <a:cs typeface="Old Standard TT"/>
                        <a:sym typeface="Old Standard TT"/>
                      </a:endParaRPr>
                    </a:p>
                    <a:p>
                      <a:pPr indent="0" lvl="0" marL="0" marR="0" rtl="0" algn="ctr">
                        <a:lnSpc>
                          <a:spcPct val="100000"/>
                        </a:lnSpc>
                        <a:spcBef>
                          <a:spcPts val="0"/>
                        </a:spcBef>
                        <a:spcAft>
                          <a:spcPts val="0"/>
                        </a:spcAft>
                        <a:buClr>
                          <a:schemeClr val="lt1"/>
                        </a:buClr>
                        <a:buSzPts val="1800"/>
                        <a:buFont typeface="Candara"/>
                        <a:buNone/>
                      </a:pPr>
                      <a:r>
                        <a:t/>
                      </a:r>
                      <a:endParaRPr b="1" sz="1800">
                        <a:solidFill>
                          <a:schemeClr val="lt1"/>
                        </a:solidFill>
                        <a:latin typeface="Old Standard TT"/>
                        <a:ea typeface="Old Standard TT"/>
                        <a:cs typeface="Old Standard TT"/>
                        <a:sym typeface="Old Standard TT"/>
                      </a:endParaRPr>
                    </a:p>
                    <a:p>
                      <a:pPr indent="0" lvl="0" marL="0" marR="0" rtl="0" algn="ctr">
                        <a:lnSpc>
                          <a:spcPct val="100000"/>
                        </a:lnSpc>
                        <a:spcBef>
                          <a:spcPts val="0"/>
                        </a:spcBef>
                        <a:spcAft>
                          <a:spcPts val="0"/>
                        </a:spcAft>
                        <a:buClr>
                          <a:schemeClr val="lt1"/>
                        </a:buClr>
                        <a:buSzPts val="1800"/>
                        <a:buFont typeface="Candara"/>
                        <a:buNone/>
                      </a:pPr>
                      <a:r>
                        <a:rPr b="1" lang="en" sz="1800">
                          <a:solidFill>
                            <a:schemeClr val="lt1"/>
                          </a:solidFill>
                          <a:latin typeface="Old Standard TT"/>
                          <a:ea typeface="Old Standard TT"/>
                          <a:cs typeface="Old Standard TT"/>
                          <a:sym typeface="Old Standard TT"/>
                        </a:rPr>
                        <a:t>Check your email every day!</a:t>
                      </a:r>
                      <a:endParaRPr b="1" sz="1800">
                        <a:solidFill>
                          <a:schemeClr val="lt1"/>
                        </a:solidFill>
                        <a:latin typeface="Old Standard TT"/>
                        <a:ea typeface="Old Standard TT"/>
                        <a:cs typeface="Old Standard TT"/>
                        <a:sym typeface="Old Standard TT"/>
                      </a:endParaRPr>
                    </a:p>
                    <a:p>
                      <a:pPr indent="0" lvl="0" marL="0" marR="0" rtl="0" algn="ctr">
                        <a:lnSpc>
                          <a:spcPct val="100000"/>
                        </a:lnSpc>
                        <a:spcBef>
                          <a:spcPts val="0"/>
                        </a:spcBef>
                        <a:spcAft>
                          <a:spcPts val="0"/>
                        </a:spcAft>
                        <a:buClr>
                          <a:schemeClr val="lt1"/>
                        </a:buClr>
                        <a:buSzPts val="1800"/>
                        <a:buFont typeface="Candara"/>
                        <a:buNone/>
                      </a:pPr>
                      <a:r>
                        <a:t/>
                      </a:r>
                      <a:endParaRPr b="1" sz="1800">
                        <a:solidFill>
                          <a:schemeClr val="lt1"/>
                        </a:solidFill>
                        <a:latin typeface="Old Standard TT"/>
                        <a:ea typeface="Old Standard TT"/>
                        <a:cs typeface="Old Standard TT"/>
                        <a:sym typeface="Old Standard TT"/>
                      </a:endParaRPr>
                    </a:p>
                  </a:txBody>
                  <a:tcPr marT="0" marB="0" marR="56575" marL="56575" anchor="ctr">
                    <a:lnL cap="flat" cmpd="sng" w="76200">
                      <a:solidFill>
                        <a:srgbClr val="F1C23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76200">
                      <a:solidFill>
                        <a:srgbClr val="F1C232"/>
                      </a:solidFill>
                      <a:prstDash val="solid"/>
                      <a:round/>
                      <a:headEnd len="sm" w="sm" type="none"/>
                      <a:tailEnd len="sm" w="sm" type="none"/>
                    </a:lnB>
                  </a:tcPr>
                </a:tc>
              </a:tr>
              <a:tr h="2346925">
                <a:tc>
                  <a:txBody>
                    <a:bodyPr/>
                    <a:lstStyle/>
                    <a:p>
                      <a:pPr indent="0" lvl="0" marL="0" rtl="0" algn="ctr">
                        <a:spcBef>
                          <a:spcPts val="0"/>
                        </a:spcBef>
                        <a:spcAft>
                          <a:spcPts val="0"/>
                        </a:spcAft>
                        <a:buClr>
                          <a:schemeClr val="lt1"/>
                        </a:buClr>
                        <a:buSzPts val="2700"/>
                        <a:buFont typeface="Arial"/>
                        <a:buNone/>
                      </a:pPr>
                      <a:r>
                        <a:rPr b="1" lang="en" sz="2100" u="sng">
                          <a:solidFill>
                            <a:srgbClr val="00FFFF"/>
                          </a:solidFill>
                          <a:latin typeface="Old Standard TT"/>
                          <a:ea typeface="Old Standard TT"/>
                          <a:cs typeface="Old Standard TT"/>
                          <a:sym typeface="Old Standard TT"/>
                        </a:rPr>
                        <a:t>Agenda:</a:t>
                      </a:r>
                      <a:endParaRPr b="1" sz="2100" u="sng">
                        <a:solidFill>
                          <a:srgbClr val="00FFFF"/>
                        </a:solidFill>
                        <a:latin typeface="Old Standard TT"/>
                        <a:ea typeface="Old Standard TT"/>
                        <a:cs typeface="Old Standard TT"/>
                        <a:sym typeface="Old Standard TT"/>
                      </a:endParaRPr>
                    </a:p>
                    <a:p>
                      <a:pPr indent="0" lvl="0" marL="0" rtl="0" algn="ctr">
                        <a:spcBef>
                          <a:spcPts val="0"/>
                        </a:spcBef>
                        <a:spcAft>
                          <a:spcPts val="0"/>
                        </a:spcAft>
                        <a:buClr>
                          <a:schemeClr val="lt1"/>
                        </a:buClr>
                        <a:buSzPts val="2700"/>
                        <a:buFont typeface="Arial"/>
                        <a:buNone/>
                      </a:pPr>
                      <a:r>
                        <a:t/>
                      </a:r>
                      <a:endParaRPr b="1" sz="2100" u="sng">
                        <a:solidFill>
                          <a:srgbClr val="00FFFF"/>
                        </a:solidFill>
                        <a:latin typeface="Old Standard TT"/>
                        <a:ea typeface="Old Standard TT"/>
                        <a:cs typeface="Old Standard TT"/>
                        <a:sym typeface="Old Standard TT"/>
                      </a:endParaRPr>
                    </a:p>
                    <a:p>
                      <a:pPr indent="0" lvl="0" marL="457200" rtl="0" algn="l">
                        <a:spcBef>
                          <a:spcPts val="0"/>
                        </a:spcBef>
                        <a:spcAft>
                          <a:spcPts val="0"/>
                        </a:spcAft>
                        <a:buNone/>
                      </a:pPr>
                      <a:r>
                        <a:t/>
                      </a:r>
                      <a:endParaRPr b="1">
                        <a:solidFill>
                          <a:srgbClr val="00FFFF"/>
                        </a:solidFill>
                        <a:latin typeface="Old Standard TT"/>
                        <a:ea typeface="Old Standard TT"/>
                        <a:cs typeface="Old Standard TT"/>
                        <a:sym typeface="Old Standard TT"/>
                      </a:endParaRPr>
                    </a:p>
                    <a:p>
                      <a:pPr indent="-317500" lvl="0" marL="457200" rtl="0" algn="l">
                        <a:spcBef>
                          <a:spcPts val="0"/>
                        </a:spcBef>
                        <a:spcAft>
                          <a:spcPts val="0"/>
                        </a:spcAft>
                        <a:buClr>
                          <a:srgbClr val="00FFFF"/>
                        </a:buClr>
                        <a:buSzPts val="1400"/>
                        <a:buFont typeface="Old Standard TT"/>
                        <a:buAutoNum type="arabicPeriod"/>
                      </a:pPr>
                      <a:r>
                        <a:rPr b="1" lang="en">
                          <a:solidFill>
                            <a:srgbClr val="00FFFF"/>
                          </a:solidFill>
                          <a:latin typeface="Old Standard TT"/>
                          <a:ea typeface="Old Standard TT"/>
                          <a:cs typeface="Old Standard TT"/>
                          <a:sym typeface="Old Standard TT"/>
                        </a:rPr>
                        <a:t>Introductions</a:t>
                      </a:r>
                      <a:endParaRPr b="1">
                        <a:solidFill>
                          <a:srgbClr val="00FFFF"/>
                        </a:solidFill>
                        <a:latin typeface="Old Standard TT"/>
                        <a:ea typeface="Old Standard TT"/>
                        <a:cs typeface="Old Standard TT"/>
                        <a:sym typeface="Old Standard TT"/>
                      </a:endParaRPr>
                    </a:p>
                    <a:p>
                      <a:pPr indent="-317500" lvl="0" marL="457200" rtl="0" algn="l">
                        <a:spcBef>
                          <a:spcPts val="0"/>
                        </a:spcBef>
                        <a:spcAft>
                          <a:spcPts val="0"/>
                        </a:spcAft>
                        <a:buClr>
                          <a:srgbClr val="00FFFF"/>
                        </a:buClr>
                        <a:buSzPts val="1400"/>
                        <a:buFont typeface="Old Standard TT"/>
                        <a:buAutoNum type="arabicPeriod"/>
                      </a:pPr>
                      <a:r>
                        <a:rPr b="1" lang="en">
                          <a:solidFill>
                            <a:srgbClr val="00FFFF"/>
                          </a:solidFill>
                          <a:latin typeface="Old Standard TT"/>
                          <a:ea typeface="Old Standard TT"/>
                          <a:cs typeface="Old Standard TT"/>
                          <a:sym typeface="Old Standard TT"/>
                        </a:rPr>
                        <a:t>Class Expectations</a:t>
                      </a:r>
                      <a:endParaRPr b="1">
                        <a:solidFill>
                          <a:srgbClr val="00FFFF"/>
                        </a:solidFill>
                        <a:latin typeface="Old Standard TT"/>
                        <a:ea typeface="Old Standard TT"/>
                        <a:cs typeface="Old Standard TT"/>
                        <a:sym typeface="Old Standard TT"/>
                      </a:endParaRPr>
                    </a:p>
                    <a:p>
                      <a:pPr indent="-317500" lvl="0" marL="457200" rtl="0" algn="l">
                        <a:spcBef>
                          <a:spcPts val="0"/>
                        </a:spcBef>
                        <a:spcAft>
                          <a:spcPts val="0"/>
                        </a:spcAft>
                        <a:buClr>
                          <a:srgbClr val="00FFFF"/>
                        </a:buClr>
                        <a:buSzPts val="1400"/>
                        <a:buFont typeface="Old Standard TT"/>
                        <a:buAutoNum type="arabicPeriod"/>
                      </a:pPr>
                      <a:r>
                        <a:rPr b="1" lang="en">
                          <a:solidFill>
                            <a:srgbClr val="00FFFF"/>
                          </a:solidFill>
                          <a:latin typeface="Old Standard TT"/>
                          <a:ea typeface="Old Standard TT"/>
                          <a:cs typeface="Old Standard TT"/>
                          <a:sym typeface="Old Standard TT"/>
                        </a:rPr>
                        <a:t>Personal Questions Assignment</a:t>
                      </a:r>
                      <a:endParaRPr b="1">
                        <a:solidFill>
                          <a:srgbClr val="00FFFF"/>
                        </a:solidFill>
                        <a:latin typeface="Old Standard TT"/>
                        <a:ea typeface="Old Standard TT"/>
                        <a:cs typeface="Old Standard TT"/>
                        <a:sym typeface="Old Standard TT"/>
                      </a:endParaRPr>
                    </a:p>
                  </a:txBody>
                  <a:tcPr marT="0" marB="0" marR="56575" marL="56575">
                    <a:lnL cap="flat" cmpd="sng" w="9525">
                      <a:solidFill>
                        <a:srgbClr val="F1C232"/>
                      </a:solidFill>
                      <a:prstDash val="solid"/>
                      <a:round/>
                      <a:headEnd len="sm" w="sm" type="none"/>
                      <a:tailEnd len="sm" w="sm" type="none"/>
                    </a:lnL>
                    <a:lnR cap="flat" cmpd="sng" w="76200">
                      <a:solidFill>
                        <a:srgbClr val="F1C232"/>
                      </a:solidFill>
                      <a:prstDash val="solid"/>
                      <a:round/>
                      <a:headEnd len="sm" w="sm" type="none"/>
                      <a:tailEnd len="sm" w="sm" type="none"/>
                    </a:lnR>
                    <a:lnT cap="flat" cmpd="sng" w="76200">
                      <a:solidFill>
                        <a:srgbClr val="F1C232"/>
                      </a:solidFill>
                      <a:prstDash val="solid"/>
                      <a:round/>
                      <a:headEnd len="sm" w="sm" type="none"/>
                      <a:tailEnd len="sm" w="sm" type="none"/>
                    </a:lnT>
                    <a:lnB cap="flat" cmpd="sng" w="76200">
                      <a:solidFill>
                        <a:srgbClr val="F1C232"/>
                      </a:solidFill>
                      <a:prstDash val="solid"/>
                      <a:round/>
                      <a:headEnd len="sm" w="sm" type="none"/>
                      <a:tailEnd len="sm" w="sm" type="none"/>
                    </a:lnB>
                  </a:tcPr>
                </a:tc>
                <a:tc vMerge="1"/>
                <a:tc>
                  <a:txBody>
                    <a:bodyPr/>
                    <a:lstStyle/>
                    <a:p>
                      <a:pPr indent="0" lvl="0" marL="0" rtl="0" algn="ctr">
                        <a:lnSpc>
                          <a:spcPct val="115000"/>
                        </a:lnSpc>
                        <a:spcBef>
                          <a:spcPts val="0"/>
                        </a:spcBef>
                        <a:spcAft>
                          <a:spcPts val="0"/>
                        </a:spcAft>
                        <a:buNone/>
                      </a:pPr>
                      <a:r>
                        <a:rPr b="1" lang="en" sz="2100" u="sng">
                          <a:solidFill>
                            <a:srgbClr val="FFFF00"/>
                          </a:solidFill>
                          <a:latin typeface="Old Standard TT"/>
                          <a:ea typeface="Old Standard TT"/>
                          <a:cs typeface="Old Standard TT"/>
                          <a:sym typeface="Old Standard TT"/>
                        </a:rPr>
                        <a:t>Due Dates:</a:t>
                      </a:r>
                      <a:endParaRPr b="1" sz="2100" u="sng">
                        <a:solidFill>
                          <a:srgbClr val="FFFF00"/>
                        </a:solidFill>
                        <a:latin typeface="Old Standard TT"/>
                        <a:ea typeface="Old Standard TT"/>
                        <a:cs typeface="Old Standard TT"/>
                        <a:sym typeface="Old Standard TT"/>
                      </a:endParaRPr>
                    </a:p>
                    <a:p>
                      <a:pPr indent="0" lvl="0" marL="0" marR="0" rtl="0" algn="l">
                        <a:lnSpc>
                          <a:spcPct val="115000"/>
                        </a:lnSpc>
                        <a:spcBef>
                          <a:spcPts val="0"/>
                        </a:spcBef>
                        <a:spcAft>
                          <a:spcPts val="0"/>
                        </a:spcAft>
                        <a:buNone/>
                      </a:pPr>
                      <a:r>
                        <a:t/>
                      </a:r>
                      <a:endParaRPr>
                        <a:solidFill>
                          <a:srgbClr val="FFFF00"/>
                        </a:solidFill>
                        <a:latin typeface="Old Standard TT"/>
                        <a:ea typeface="Old Standard TT"/>
                        <a:cs typeface="Old Standard TT"/>
                        <a:sym typeface="Old Standard TT"/>
                      </a:endParaRPr>
                    </a:p>
                    <a:p>
                      <a:pPr indent="0" lvl="0" marL="0" marR="0" rtl="0" algn="l">
                        <a:lnSpc>
                          <a:spcPct val="115000"/>
                        </a:lnSpc>
                        <a:spcBef>
                          <a:spcPts val="0"/>
                        </a:spcBef>
                        <a:spcAft>
                          <a:spcPts val="0"/>
                        </a:spcAft>
                        <a:buNone/>
                      </a:pPr>
                      <a:r>
                        <a:rPr lang="en" sz="2200">
                          <a:solidFill>
                            <a:srgbClr val="FFFF00"/>
                          </a:solidFill>
                          <a:latin typeface="Old Standard TT"/>
                          <a:ea typeface="Old Standard TT"/>
                          <a:cs typeface="Old Standard TT"/>
                          <a:sym typeface="Old Standard TT"/>
                        </a:rPr>
                        <a:t> Due Today</a:t>
                      </a:r>
                      <a:endParaRPr sz="2200">
                        <a:solidFill>
                          <a:srgbClr val="FFFF00"/>
                        </a:solidFill>
                        <a:latin typeface="Old Standard TT"/>
                        <a:ea typeface="Old Standard TT"/>
                        <a:cs typeface="Old Standard TT"/>
                        <a:sym typeface="Old Standard TT"/>
                      </a:endParaRPr>
                    </a:p>
                    <a:p>
                      <a:pPr indent="0" lvl="0" marL="0" marR="0" rtl="0" algn="l">
                        <a:lnSpc>
                          <a:spcPct val="115000"/>
                        </a:lnSpc>
                        <a:spcBef>
                          <a:spcPts val="0"/>
                        </a:spcBef>
                        <a:spcAft>
                          <a:spcPts val="0"/>
                        </a:spcAft>
                        <a:buNone/>
                      </a:pPr>
                      <a:r>
                        <a:t/>
                      </a:r>
                      <a:endParaRPr>
                        <a:solidFill>
                          <a:srgbClr val="FFFF00"/>
                        </a:solidFill>
                        <a:latin typeface="Old Standard TT"/>
                        <a:ea typeface="Old Standard TT"/>
                        <a:cs typeface="Old Standard TT"/>
                        <a:sym typeface="Old Standard TT"/>
                      </a:endParaRPr>
                    </a:p>
                  </a:txBody>
                  <a:tcPr marT="0" marB="0" marR="56575" marL="56575">
                    <a:lnL cap="flat" cmpd="sng" w="76200">
                      <a:solidFill>
                        <a:srgbClr val="F1C23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76200">
                      <a:solidFill>
                        <a:srgbClr val="F1C232"/>
                      </a:solidFill>
                      <a:prstDash val="solid"/>
                      <a:round/>
                      <a:headEnd len="sm" w="sm" type="none"/>
                      <a:tailEnd len="sm" w="sm" type="none"/>
                    </a:lnT>
                    <a:lnB cap="flat" cmpd="sng" w="76200">
                      <a:solidFill>
                        <a:srgbClr val="F1C232"/>
                      </a:solidFill>
                      <a:prstDash val="solid"/>
                      <a:round/>
                      <a:headEnd len="sm" w="sm" type="none"/>
                      <a:tailEnd len="sm" w="sm" type="none"/>
                    </a:lnB>
                  </a:tcPr>
                </a:tc>
              </a:tr>
              <a:tr h="1217450">
                <a:tc>
                  <a:txBody>
                    <a:bodyPr/>
                    <a:lstStyle/>
                    <a:p>
                      <a:pPr indent="0" lvl="0" marL="0" marR="0" rtl="0" algn="ctr">
                        <a:lnSpc>
                          <a:spcPct val="115000"/>
                        </a:lnSpc>
                        <a:spcBef>
                          <a:spcPts val="0"/>
                        </a:spcBef>
                        <a:spcAft>
                          <a:spcPts val="0"/>
                        </a:spcAft>
                        <a:buClr>
                          <a:schemeClr val="lt1"/>
                        </a:buClr>
                        <a:buSzPts val="2000"/>
                        <a:buFont typeface="Candara"/>
                        <a:buNone/>
                      </a:pPr>
                      <a:r>
                        <a:t/>
                      </a:r>
                      <a:endParaRPr sz="1100">
                        <a:latin typeface="Old Standard TT"/>
                        <a:ea typeface="Old Standard TT"/>
                        <a:cs typeface="Old Standard TT"/>
                        <a:sym typeface="Old Standard TT"/>
                      </a:endParaRPr>
                    </a:p>
                  </a:txBody>
                  <a:tcPr marT="0" marB="0" marR="56575" marL="56575">
                    <a:lnL cap="flat" cmpd="sng" w="9525">
                      <a:solidFill>
                        <a:srgbClr val="000000">
                          <a:alpha val="0"/>
                        </a:srgbClr>
                      </a:solidFill>
                      <a:prstDash val="solid"/>
                      <a:round/>
                      <a:headEnd len="sm" w="sm" type="none"/>
                      <a:tailEnd len="sm" w="sm" type="none"/>
                    </a:lnL>
                    <a:lnR cap="flat" cmpd="sng" w="76200">
                      <a:solidFill>
                        <a:srgbClr val="F1C232"/>
                      </a:solidFill>
                      <a:prstDash val="solid"/>
                      <a:round/>
                      <a:headEnd len="sm" w="sm" type="none"/>
                      <a:tailEnd len="sm" w="sm" type="none"/>
                    </a:lnR>
                    <a:lnT cap="flat" cmpd="sng" w="76200">
                      <a:solidFill>
                        <a:srgbClr val="F1C232"/>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l">
                        <a:lnSpc>
                          <a:spcPct val="115000"/>
                        </a:lnSpc>
                        <a:spcBef>
                          <a:spcPts val="0"/>
                        </a:spcBef>
                        <a:spcAft>
                          <a:spcPts val="0"/>
                        </a:spcAft>
                        <a:buClr>
                          <a:schemeClr val="lt1"/>
                        </a:buClr>
                        <a:buSzPts val="1800"/>
                        <a:buFont typeface="Candara"/>
                        <a:buNone/>
                      </a:pPr>
                      <a:r>
                        <a:rPr b="1" lang="en" sz="2200" u="sng">
                          <a:solidFill>
                            <a:srgbClr val="B4A7D6"/>
                          </a:solidFill>
                          <a:latin typeface="Old Standard TT"/>
                          <a:ea typeface="Old Standard TT"/>
                          <a:cs typeface="Old Standard TT"/>
                          <a:sym typeface="Old Standard TT"/>
                        </a:rPr>
                        <a:t>Objective:</a:t>
                      </a:r>
                      <a:r>
                        <a:rPr b="1" lang="en" sz="2200">
                          <a:solidFill>
                            <a:srgbClr val="B4A7D6"/>
                          </a:solidFill>
                          <a:latin typeface="Old Standard TT"/>
                          <a:ea typeface="Old Standard TT"/>
                          <a:cs typeface="Old Standard TT"/>
                          <a:sym typeface="Old Standard TT"/>
                        </a:rPr>
                        <a:t>  </a:t>
                      </a:r>
                      <a:endParaRPr b="1" sz="2200">
                        <a:solidFill>
                          <a:srgbClr val="B4A7D6"/>
                        </a:solidFill>
                        <a:latin typeface="Old Standard TT"/>
                        <a:ea typeface="Old Standard TT"/>
                        <a:cs typeface="Old Standard TT"/>
                        <a:sym typeface="Old Standard TT"/>
                      </a:endParaRPr>
                    </a:p>
                    <a:p>
                      <a:pPr indent="0" lvl="0" marL="0" marR="0" rtl="0" algn="l">
                        <a:lnSpc>
                          <a:spcPct val="115000"/>
                        </a:lnSpc>
                        <a:spcBef>
                          <a:spcPts val="0"/>
                        </a:spcBef>
                        <a:spcAft>
                          <a:spcPts val="0"/>
                        </a:spcAft>
                        <a:buClr>
                          <a:schemeClr val="lt1"/>
                        </a:buClr>
                        <a:buSzPts val="1800"/>
                        <a:buFont typeface="Candara"/>
                        <a:buNone/>
                      </a:pPr>
                      <a:r>
                        <a:rPr b="1" lang="en" sz="1800">
                          <a:solidFill>
                            <a:schemeClr val="lt1"/>
                          </a:solidFill>
                          <a:latin typeface="Old Standard TT"/>
                          <a:ea typeface="Old Standard TT"/>
                          <a:cs typeface="Old Standard TT"/>
                          <a:sym typeface="Old Standard TT"/>
                        </a:rPr>
                        <a:t>Today you will tell me a little about you and you will learn a little about me and our class.</a:t>
                      </a:r>
                      <a:endParaRPr b="1" sz="1800">
                        <a:solidFill>
                          <a:schemeClr val="lt1"/>
                        </a:solidFill>
                        <a:latin typeface="Old Standard TT"/>
                        <a:ea typeface="Old Standard TT"/>
                        <a:cs typeface="Old Standard TT"/>
                        <a:sym typeface="Old Standard TT"/>
                      </a:endParaRPr>
                    </a:p>
                    <a:p>
                      <a:pPr indent="0" lvl="0" marL="0" rtl="0" algn="l">
                        <a:lnSpc>
                          <a:spcPct val="115000"/>
                        </a:lnSpc>
                        <a:spcBef>
                          <a:spcPts val="0"/>
                        </a:spcBef>
                        <a:spcAft>
                          <a:spcPts val="0"/>
                        </a:spcAft>
                        <a:buClr>
                          <a:schemeClr val="lt1"/>
                        </a:buClr>
                        <a:buSzPts val="1800"/>
                        <a:buFont typeface="Candara"/>
                        <a:buNone/>
                      </a:pPr>
                      <a:r>
                        <a:t/>
                      </a:r>
                      <a:endParaRPr b="1" sz="1800">
                        <a:solidFill>
                          <a:schemeClr val="lt1"/>
                        </a:solidFill>
                        <a:latin typeface="Old Standard TT"/>
                        <a:ea typeface="Old Standard TT"/>
                        <a:cs typeface="Old Standard TT"/>
                        <a:sym typeface="Old Standard TT"/>
                      </a:endParaRPr>
                    </a:p>
                  </a:txBody>
                  <a:tcPr marT="0" marB="0" marR="56575" marL="56575">
                    <a:lnL cap="flat" cmpd="sng" w="76200">
                      <a:solidFill>
                        <a:srgbClr val="F1C232"/>
                      </a:solidFill>
                      <a:prstDash val="solid"/>
                      <a:round/>
                      <a:headEnd len="sm" w="sm" type="none"/>
                      <a:tailEnd len="sm" w="sm" type="none"/>
                    </a:lnL>
                    <a:lnR cap="flat" cmpd="sng" w="9525">
                      <a:solidFill>
                        <a:srgbClr val="F1C232"/>
                      </a:solidFill>
                      <a:prstDash val="solid"/>
                      <a:round/>
                      <a:headEnd len="sm" w="sm" type="none"/>
                      <a:tailEnd len="sm" w="sm" type="none"/>
                    </a:lnR>
                    <a:lnT cap="flat" cmpd="sng" w="76200">
                      <a:solidFill>
                        <a:srgbClr val="F1C232"/>
                      </a:solidFill>
                      <a:prstDash val="solid"/>
                      <a:round/>
                      <a:headEnd len="sm" w="sm" type="none"/>
                      <a:tailEnd len="sm" w="sm" type="none"/>
                    </a:lnT>
                    <a:lnB cap="flat" cmpd="sng" w="9525">
                      <a:solidFill>
                        <a:srgbClr val="F1C232"/>
                      </a:solidFill>
                      <a:prstDash val="solid"/>
                      <a:round/>
                      <a:headEnd len="sm" w="sm" type="none"/>
                      <a:tailEnd len="sm" w="sm" type="none"/>
                    </a:lnB>
                  </a:tcPr>
                </a:tc>
                <a:tc hMerge="1"/>
              </a:tr>
            </a:tbl>
          </a:graphicData>
        </a:graphic>
      </p:graphicFrame>
      <p:pic>
        <p:nvPicPr>
          <p:cNvPr id="79" name="Google Shape;79;p16"/>
          <p:cNvPicPr preferRelativeResize="0"/>
          <p:nvPr/>
        </p:nvPicPr>
        <p:blipFill>
          <a:blip r:embed="rId5">
            <a:alphaModFix/>
          </a:blip>
          <a:stretch>
            <a:fillRect/>
          </a:stretch>
        </p:blipFill>
        <p:spPr>
          <a:xfrm>
            <a:off x="539857" y="4085975"/>
            <a:ext cx="806043" cy="987925"/>
          </a:xfrm>
          <a:prstGeom prst="rect">
            <a:avLst/>
          </a:prstGeom>
          <a:noFill/>
          <a:ln>
            <a:noFill/>
          </a:ln>
        </p:spPr>
      </p:pic>
      <p:sp>
        <p:nvSpPr>
          <p:cNvPr id="80" name="Google Shape;80;p16"/>
          <p:cNvSpPr txBox="1"/>
          <p:nvPr/>
        </p:nvSpPr>
        <p:spPr>
          <a:xfrm>
            <a:off x="2012325" y="480575"/>
            <a:ext cx="5409900" cy="331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81" name="Google Shape;81;p16"/>
          <p:cNvPicPr preferRelativeResize="0"/>
          <p:nvPr/>
        </p:nvPicPr>
        <p:blipFill>
          <a:blip r:embed="rId6">
            <a:alphaModFix/>
          </a:blip>
          <a:stretch>
            <a:fillRect/>
          </a:stretch>
        </p:blipFill>
        <p:spPr>
          <a:xfrm>
            <a:off x="1892300" y="0"/>
            <a:ext cx="5529925" cy="4051900"/>
          </a:xfrm>
          <a:prstGeom prst="rect">
            <a:avLst/>
          </a:prstGeom>
          <a:noFill/>
          <a:ln cap="flat" cmpd="sng" w="76200">
            <a:solidFill>
              <a:schemeClr val="dk2"/>
            </a:solidFill>
            <a:prstDash val="solid"/>
            <a:round/>
            <a:headEnd len="sm" w="sm" type="none"/>
            <a:tailEnd len="sm" w="sm" type="none"/>
          </a:ln>
        </p:spPr>
      </p:pic>
      <p:sp>
        <p:nvSpPr>
          <p:cNvPr id="82" name="Google Shape;82;p16"/>
          <p:cNvSpPr txBox="1"/>
          <p:nvPr/>
        </p:nvSpPr>
        <p:spPr>
          <a:xfrm>
            <a:off x="3015900" y="1145900"/>
            <a:ext cx="3112200" cy="2317800"/>
          </a:xfrm>
          <a:prstGeom prst="rect">
            <a:avLst/>
          </a:prstGeom>
          <a:noFill/>
          <a:ln cap="flat" cmpd="sng" w="762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rgbClr val="FFFF00"/>
                </a:solidFill>
                <a:latin typeface="Calibri"/>
                <a:ea typeface="Calibri"/>
                <a:cs typeface="Calibri"/>
                <a:sym typeface="Calibri"/>
              </a:rPr>
              <a:t>Period 1 - Eng. 9 H</a:t>
            </a:r>
            <a:endParaRPr sz="2700">
              <a:solidFill>
                <a:srgbClr val="FFFF00"/>
              </a:solidFill>
              <a:latin typeface="Calibri"/>
              <a:ea typeface="Calibri"/>
              <a:cs typeface="Calibri"/>
              <a:sym typeface="Calibri"/>
            </a:endParaRPr>
          </a:p>
          <a:p>
            <a:pPr indent="0" lvl="0" marL="0" rtl="0" algn="l">
              <a:spcBef>
                <a:spcPts val="0"/>
              </a:spcBef>
              <a:spcAft>
                <a:spcPts val="0"/>
              </a:spcAft>
              <a:buNone/>
            </a:pPr>
            <a:r>
              <a:rPr lang="en" sz="2700">
                <a:solidFill>
                  <a:srgbClr val="FFFF00"/>
                </a:solidFill>
                <a:latin typeface="Calibri"/>
                <a:ea typeface="Calibri"/>
                <a:cs typeface="Calibri"/>
                <a:sym typeface="Calibri"/>
              </a:rPr>
              <a:t>Period 2 - Eng. 11 CP</a:t>
            </a:r>
            <a:endParaRPr sz="2700">
              <a:solidFill>
                <a:srgbClr val="FFFF00"/>
              </a:solidFill>
              <a:latin typeface="Calibri"/>
              <a:ea typeface="Calibri"/>
              <a:cs typeface="Calibri"/>
              <a:sym typeface="Calibri"/>
            </a:endParaRPr>
          </a:p>
          <a:p>
            <a:pPr indent="0" lvl="0" marL="0" rtl="0" algn="l">
              <a:spcBef>
                <a:spcPts val="0"/>
              </a:spcBef>
              <a:spcAft>
                <a:spcPts val="0"/>
              </a:spcAft>
              <a:buNone/>
            </a:pPr>
            <a:r>
              <a:rPr lang="en" sz="2700">
                <a:solidFill>
                  <a:srgbClr val="FFFF00"/>
                </a:solidFill>
                <a:latin typeface="Calibri"/>
                <a:ea typeface="Calibri"/>
                <a:cs typeface="Calibri"/>
                <a:sym typeface="Calibri"/>
              </a:rPr>
              <a:t>Period 3 - Eng. 11 CP</a:t>
            </a:r>
            <a:endParaRPr sz="2700">
              <a:solidFill>
                <a:srgbClr val="FFFF00"/>
              </a:solidFill>
              <a:latin typeface="Calibri"/>
              <a:ea typeface="Calibri"/>
              <a:cs typeface="Calibri"/>
              <a:sym typeface="Calibri"/>
            </a:endParaRPr>
          </a:p>
          <a:p>
            <a:pPr indent="0" lvl="0" marL="0" rtl="0" algn="l">
              <a:spcBef>
                <a:spcPts val="0"/>
              </a:spcBef>
              <a:spcAft>
                <a:spcPts val="0"/>
              </a:spcAft>
              <a:buNone/>
            </a:pPr>
            <a:r>
              <a:rPr lang="en" sz="2700">
                <a:solidFill>
                  <a:srgbClr val="FFFF00"/>
                </a:solidFill>
                <a:latin typeface="Calibri"/>
                <a:ea typeface="Calibri"/>
                <a:cs typeface="Calibri"/>
                <a:sym typeface="Calibri"/>
              </a:rPr>
              <a:t>Period 4 - Eng 9H</a:t>
            </a:r>
            <a:endParaRPr sz="2700">
              <a:solidFill>
                <a:srgbClr val="FFFF00"/>
              </a:solidFill>
              <a:latin typeface="Calibri"/>
              <a:ea typeface="Calibri"/>
              <a:cs typeface="Calibri"/>
              <a:sym typeface="Calibri"/>
            </a:endParaRPr>
          </a:p>
          <a:p>
            <a:pPr indent="0" lvl="0" marL="0" rtl="0" algn="l">
              <a:spcBef>
                <a:spcPts val="0"/>
              </a:spcBef>
              <a:spcAft>
                <a:spcPts val="0"/>
              </a:spcAft>
              <a:buNone/>
            </a:pPr>
            <a:r>
              <a:rPr lang="en" sz="2700">
                <a:solidFill>
                  <a:srgbClr val="FFFF00"/>
                </a:solidFill>
                <a:latin typeface="Calibri"/>
                <a:ea typeface="Calibri"/>
                <a:cs typeface="Calibri"/>
                <a:sym typeface="Calibri"/>
              </a:rPr>
              <a:t>Period 6 - Baseball</a:t>
            </a:r>
            <a:endParaRPr sz="2700">
              <a:solidFill>
                <a:srgbClr val="FFFF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430800" y="1889700"/>
            <a:ext cx="8282400" cy="151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Who is Mr. MacLennan?</a:t>
            </a:r>
            <a:endParaRPr/>
          </a:p>
        </p:txBody>
      </p:sp>
      <p:pic>
        <p:nvPicPr>
          <p:cNvPr id="88" name="Google Shape;88;p17"/>
          <p:cNvPicPr preferRelativeResize="0"/>
          <p:nvPr/>
        </p:nvPicPr>
        <p:blipFill>
          <a:blip r:embed="rId3">
            <a:alphaModFix/>
          </a:blip>
          <a:stretch>
            <a:fillRect/>
          </a:stretch>
        </p:blipFill>
        <p:spPr>
          <a:xfrm>
            <a:off x="6658800" y="1487175"/>
            <a:ext cx="2182800" cy="2169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265500" y="-6450"/>
            <a:ext cx="4045200" cy="969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My background:</a:t>
            </a:r>
            <a:endParaRPr/>
          </a:p>
        </p:txBody>
      </p:sp>
      <p:sp>
        <p:nvSpPr>
          <p:cNvPr id="94" name="Google Shape;94;p18"/>
          <p:cNvSpPr txBox="1"/>
          <p:nvPr>
            <p:ph idx="1" type="subTitle"/>
          </p:nvPr>
        </p:nvSpPr>
        <p:spPr>
          <a:xfrm>
            <a:off x="265500" y="1016400"/>
            <a:ext cx="40452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 was born and raised in Caldwell, Idaho. </a:t>
            </a:r>
            <a:endParaRPr/>
          </a:p>
        </p:txBody>
      </p:sp>
      <p:sp>
        <p:nvSpPr>
          <p:cNvPr id="95" name="Google Shape;95;p18"/>
          <p:cNvSpPr txBox="1"/>
          <p:nvPr>
            <p:ph idx="1" type="subTitle"/>
          </p:nvPr>
        </p:nvSpPr>
        <p:spPr>
          <a:xfrm>
            <a:off x="265500" y="1930800"/>
            <a:ext cx="40452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 studied Literature at Vanguard University for my undergraduate degree.</a:t>
            </a:r>
            <a:endParaRPr/>
          </a:p>
        </p:txBody>
      </p:sp>
      <p:sp>
        <p:nvSpPr>
          <p:cNvPr id="96" name="Google Shape;96;p18"/>
          <p:cNvSpPr txBox="1"/>
          <p:nvPr>
            <p:ph idx="1" type="subTitle"/>
          </p:nvPr>
        </p:nvSpPr>
        <p:spPr>
          <a:xfrm>
            <a:off x="265500" y="3378600"/>
            <a:ext cx="40452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After graduating, I got my teaching credential at Vanguard and began teaching right away.</a:t>
            </a:r>
            <a:endParaRPr/>
          </a:p>
        </p:txBody>
      </p:sp>
      <p:sp>
        <p:nvSpPr>
          <p:cNvPr id="97" name="Google Shape;97;p18"/>
          <p:cNvSpPr txBox="1"/>
          <p:nvPr/>
        </p:nvSpPr>
        <p:spPr>
          <a:xfrm>
            <a:off x="6172200" y="1197975"/>
            <a:ext cx="7333800" cy="8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id="98" name="Google Shape;98;p18"/>
          <p:cNvPicPr preferRelativeResize="0"/>
          <p:nvPr/>
        </p:nvPicPr>
        <p:blipFill>
          <a:blip r:embed="rId3">
            <a:alphaModFix/>
          </a:blip>
          <a:stretch>
            <a:fillRect/>
          </a:stretch>
        </p:blipFill>
        <p:spPr>
          <a:xfrm>
            <a:off x="6524550" y="433400"/>
            <a:ext cx="1428867" cy="891650"/>
          </a:xfrm>
          <a:prstGeom prst="rect">
            <a:avLst/>
          </a:prstGeom>
          <a:noFill/>
          <a:ln cap="flat" cmpd="sng" w="38100">
            <a:solidFill>
              <a:srgbClr val="0000FF"/>
            </a:solidFill>
            <a:prstDash val="solid"/>
            <a:round/>
            <a:headEnd len="sm" w="sm" type="none"/>
            <a:tailEnd len="sm" w="sm" type="none"/>
          </a:ln>
        </p:spPr>
      </p:pic>
      <p:pic>
        <p:nvPicPr>
          <p:cNvPr id="99" name="Google Shape;99;p18"/>
          <p:cNvPicPr preferRelativeResize="0"/>
          <p:nvPr/>
        </p:nvPicPr>
        <p:blipFill>
          <a:blip r:embed="rId4">
            <a:alphaModFix/>
          </a:blip>
          <a:stretch>
            <a:fillRect/>
          </a:stretch>
        </p:blipFill>
        <p:spPr>
          <a:xfrm>
            <a:off x="5009442" y="24338"/>
            <a:ext cx="1805980" cy="2785126"/>
          </a:xfrm>
          <a:prstGeom prst="rect">
            <a:avLst/>
          </a:prstGeom>
          <a:noFill/>
          <a:ln>
            <a:noFill/>
          </a:ln>
        </p:spPr>
      </p:pic>
      <p:pic>
        <p:nvPicPr>
          <p:cNvPr id="100" name="Google Shape;100;p18"/>
          <p:cNvPicPr preferRelativeResize="0"/>
          <p:nvPr/>
        </p:nvPicPr>
        <p:blipFill>
          <a:blip r:embed="rId5">
            <a:alphaModFix/>
          </a:blip>
          <a:stretch>
            <a:fillRect/>
          </a:stretch>
        </p:blipFill>
        <p:spPr>
          <a:xfrm>
            <a:off x="5256850" y="3268375"/>
            <a:ext cx="3534174" cy="1670625"/>
          </a:xfrm>
          <a:prstGeom prst="rect">
            <a:avLst/>
          </a:prstGeom>
          <a:noFill/>
          <a:ln>
            <a:noFill/>
          </a:ln>
        </p:spPr>
      </p:pic>
      <p:pic>
        <p:nvPicPr>
          <p:cNvPr id="101" name="Google Shape;101;p18"/>
          <p:cNvPicPr preferRelativeResize="0"/>
          <p:nvPr/>
        </p:nvPicPr>
        <p:blipFill>
          <a:blip r:embed="rId6">
            <a:alphaModFix/>
          </a:blip>
          <a:stretch>
            <a:fillRect/>
          </a:stretch>
        </p:blipFill>
        <p:spPr>
          <a:xfrm>
            <a:off x="7279800" y="1419350"/>
            <a:ext cx="1337675" cy="1549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265500" y="-52375"/>
            <a:ext cx="4045200" cy="93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My background:</a:t>
            </a:r>
            <a:endParaRPr/>
          </a:p>
        </p:txBody>
      </p:sp>
      <p:sp>
        <p:nvSpPr>
          <p:cNvPr id="107" name="Google Shape;107;p19"/>
          <p:cNvSpPr txBox="1"/>
          <p:nvPr>
            <p:ph idx="1" type="subTitle"/>
          </p:nvPr>
        </p:nvSpPr>
        <p:spPr>
          <a:xfrm>
            <a:off x="265500" y="886626"/>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My first English teaching position was at Valley H.S. where I coached VB, BB, and eventually became the head Baseball Coach.</a:t>
            </a:r>
            <a:r>
              <a:rPr lang="en" sz="1800"/>
              <a:t> </a:t>
            </a:r>
            <a:endParaRPr sz="1800"/>
          </a:p>
          <a:p>
            <a:pPr indent="0" lvl="0" marL="0" rtl="0" algn="ctr">
              <a:spcBef>
                <a:spcPts val="0"/>
              </a:spcBef>
              <a:spcAft>
                <a:spcPts val="0"/>
              </a:spcAft>
              <a:buNone/>
            </a:pPr>
            <a:r>
              <a:t/>
            </a:r>
            <a:endParaRPr sz="1800">
              <a:solidFill>
                <a:srgbClr val="FFFFFF"/>
              </a:solidFill>
            </a:endParaRPr>
          </a:p>
          <a:p>
            <a:pPr indent="0" lvl="0" marL="0" rtl="0" algn="ctr">
              <a:spcBef>
                <a:spcPts val="0"/>
              </a:spcBef>
              <a:spcAft>
                <a:spcPts val="0"/>
              </a:spcAft>
              <a:buNone/>
            </a:pPr>
            <a:r>
              <a:rPr lang="en" sz="1800">
                <a:solidFill>
                  <a:srgbClr val="FFFFFF"/>
                </a:solidFill>
              </a:rPr>
              <a:t>I earned my Master’s Degree in Education from New Mexico Highlands.</a:t>
            </a:r>
            <a:endParaRPr sz="1800">
              <a:solidFill>
                <a:srgbClr val="FFFFFF"/>
              </a:solidFill>
            </a:endParaRPr>
          </a:p>
          <a:p>
            <a:pPr indent="0" lvl="0" marL="0" rtl="0" algn="ctr">
              <a:spcBef>
                <a:spcPts val="0"/>
              </a:spcBef>
              <a:spcAft>
                <a:spcPts val="0"/>
              </a:spcAft>
              <a:buNone/>
            </a:pPr>
            <a:r>
              <a:t/>
            </a:r>
            <a:endParaRPr sz="1800">
              <a:solidFill>
                <a:srgbClr val="FFFFFF"/>
              </a:solidFill>
            </a:endParaRPr>
          </a:p>
          <a:p>
            <a:pPr indent="0" lvl="0" marL="0" rtl="0" algn="ctr">
              <a:spcBef>
                <a:spcPts val="0"/>
              </a:spcBef>
              <a:spcAft>
                <a:spcPts val="0"/>
              </a:spcAft>
              <a:buNone/>
            </a:pPr>
            <a:r>
              <a:rPr lang="en" sz="1800">
                <a:solidFill>
                  <a:srgbClr val="FFFFFF"/>
                </a:solidFill>
              </a:rPr>
              <a:t>And I have been teaching English and coaching Varsity baseball at Godinez since it opened.</a:t>
            </a:r>
            <a:endParaRPr sz="1800">
              <a:solidFill>
                <a:srgbClr val="FFFFFF"/>
              </a:solidFill>
            </a:endParaRPr>
          </a:p>
          <a:p>
            <a:pPr indent="0" lvl="0" marL="0" rtl="0" algn="ctr">
              <a:spcBef>
                <a:spcPts val="0"/>
              </a:spcBef>
              <a:spcAft>
                <a:spcPts val="0"/>
              </a:spcAft>
              <a:buNone/>
            </a:pPr>
            <a:r>
              <a:t/>
            </a:r>
            <a:endParaRPr>
              <a:solidFill>
                <a:srgbClr val="FFFFFF"/>
              </a:solidFill>
            </a:endParaRPr>
          </a:p>
          <a:p>
            <a:pPr indent="0" lvl="0" marL="0" rtl="0" algn="ctr">
              <a:spcBef>
                <a:spcPts val="0"/>
              </a:spcBef>
              <a:spcAft>
                <a:spcPts val="0"/>
              </a:spcAft>
              <a:buNone/>
            </a:pPr>
            <a:r>
              <a:t/>
            </a:r>
            <a:endParaRPr>
              <a:solidFill>
                <a:srgbClr val="FFFFFF"/>
              </a:solidFill>
            </a:endParaRPr>
          </a:p>
        </p:txBody>
      </p:sp>
      <p:sp>
        <p:nvSpPr>
          <p:cNvPr id="108" name="Google Shape;108;p19"/>
          <p:cNvSpPr txBox="1"/>
          <p:nvPr>
            <p:ph idx="1" type="subTitle"/>
          </p:nvPr>
        </p:nvSpPr>
        <p:spPr>
          <a:xfrm>
            <a:off x="7583600" y="1644276"/>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Now I teach adult classes and high school English at Godinez Fundamental High School. I live in Costa Mesa with my partner, Rachel.</a:t>
            </a:r>
            <a:endParaRPr/>
          </a:p>
        </p:txBody>
      </p:sp>
      <p:pic>
        <p:nvPicPr>
          <p:cNvPr id="109" name="Google Shape;109;p19"/>
          <p:cNvPicPr preferRelativeResize="0"/>
          <p:nvPr/>
        </p:nvPicPr>
        <p:blipFill>
          <a:blip r:embed="rId3">
            <a:alphaModFix/>
          </a:blip>
          <a:stretch>
            <a:fillRect/>
          </a:stretch>
        </p:blipFill>
        <p:spPr>
          <a:xfrm>
            <a:off x="4665875" y="93575"/>
            <a:ext cx="1832336" cy="1225175"/>
          </a:xfrm>
          <a:prstGeom prst="rect">
            <a:avLst/>
          </a:prstGeom>
          <a:noFill/>
          <a:ln cap="flat" cmpd="sng" w="76200">
            <a:solidFill>
              <a:srgbClr val="FFFF00"/>
            </a:solidFill>
            <a:prstDash val="solid"/>
            <a:round/>
            <a:headEnd len="sm" w="sm" type="none"/>
            <a:tailEnd len="sm" w="sm" type="none"/>
          </a:ln>
        </p:spPr>
      </p:pic>
      <p:pic>
        <p:nvPicPr>
          <p:cNvPr id="110" name="Google Shape;110;p19"/>
          <p:cNvPicPr preferRelativeResize="0"/>
          <p:nvPr/>
        </p:nvPicPr>
        <p:blipFill>
          <a:blip r:embed="rId4">
            <a:alphaModFix/>
          </a:blip>
          <a:stretch>
            <a:fillRect/>
          </a:stretch>
        </p:blipFill>
        <p:spPr>
          <a:xfrm>
            <a:off x="4991425" y="2571750"/>
            <a:ext cx="3233224" cy="2330875"/>
          </a:xfrm>
          <a:prstGeom prst="rect">
            <a:avLst/>
          </a:prstGeom>
          <a:noFill/>
          <a:ln cap="flat" cmpd="sng" w="76200">
            <a:solidFill>
              <a:srgbClr val="000000"/>
            </a:solidFill>
            <a:prstDash val="solid"/>
            <a:round/>
            <a:headEnd len="sm" w="sm" type="none"/>
            <a:tailEnd len="sm" w="sm" type="none"/>
          </a:ln>
        </p:spPr>
      </p:pic>
      <p:pic>
        <p:nvPicPr>
          <p:cNvPr id="111" name="Google Shape;111;p19"/>
          <p:cNvPicPr preferRelativeResize="0"/>
          <p:nvPr/>
        </p:nvPicPr>
        <p:blipFill rotWithShape="1">
          <a:blip r:embed="rId5">
            <a:alphaModFix/>
          </a:blip>
          <a:srcRect b="-91810" l="-203349" r="203349" t="91810"/>
          <a:stretch/>
        </p:blipFill>
        <p:spPr>
          <a:xfrm>
            <a:off x="152400" y="2384526"/>
            <a:ext cx="3048000" cy="2286000"/>
          </a:xfrm>
          <a:prstGeom prst="rect">
            <a:avLst/>
          </a:prstGeom>
          <a:noFill/>
          <a:ln>
            <a:noFill/>
          </a:ln>
        </p:spPr>
      </p:pic>
      <p:pic>
        <p:nvPicPr>
          <p:cNvPr id="112" name="Google Shape;112;p19"/>
          <p:cNvPicPr preferRelativeResize="0"/>
          <p:nvPr/>
        </p:nvPicPr>
        <p:blipFill>
          <a:blip r:embed="rId6">
            <a:alphaModFix/>
          </a:blip>
          <a:stretch>
            <a:fillRect/>
          </a:stretch>
        </p:blipFill>
        <p:spPr>
          <a:xfrm>
            <a:off x="6623125" y="468775"/>
            <a:ext cx="2387743" cy="1707396"/>
          </a:xfrm>
          <a:prstGeom prst="rect">
            <a:avLst/>
          </a:prstGeom>
          <a:noFill/>
          <a:ln cap="flat" cmpd="sng" w="76200">
            <a:solidFill>
              <a:srgbClr val="000000"/>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430800" y="1889700"/>
            <a:ext cx="8282400" cy="151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Overview: What is the point of this class, anyway?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265500" y="31025"/>
            <a:ext cx="4045200" cy="931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purpose:</a:t>
            </a:r>
            <a:endParaRPr/>
          </a:p>
        </p:txBody>
      </p:sp>
      <p:sp>
        <p:nvSpPr>
          <p:cNvPr id="123" name="Google Shape;123;p21"/>
          <p:cNvSpPr txBox="1"/>
          <p:nvPr>
            <p:ph idx="1" type="subTitle"/>
          </p:nvPr>
        </p:nvSpPr>
        <p:spPr>
          <a:xfrm>
            <a:off x="265500" y="33024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Times New Roman"/>
                <a:ea typeface="Times New Roman"/>
                <a:cs typeface="Times New Roman"/>
                <a:sym typeface="Times New Roman"/>
              </a:rPr>
              <a:t>The purpose of this course is to help you develop your literacy skills (reading, writing, speaking, and listening) while helping you understand the world around you and your place in it.</a:t>
            </a:r>
            <a:endParaRPr sz="1800">
              <a:solidFill>
                <a:srgbClr val="FFFFFF"/>
              </a:solidFill>
            </a:endParaRPr>
          </a:p>
        </p:txBody>
      </p:sp>
      <p:sp>
        <p:nvSpPr>
          <p:cNvPr id="124" name="Google Shape;124;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In other words…</a:t>
            </a:r>
            <a:endParaRPr/>
          </a:p>
          <a:p>
            <a:pPr indent="-342900" lvl="0" marL="457200" rtl="0" algn="l">
              <a:spcBef>
                <a:spcPts val="1600"/>
              </a:spcBef>
              <a:spcAft>
                <a:spcPts val="0"/>
              </a:spcAft>
              <a:buSzPts val="1800"/>
              <a:buChar char="●"/>
            </a:pPr>
            <a:r>
              <a:rPr lang="en"/>
              <a:t>Yes, we will read a lot. </a:t>
            </a:r>
            <a:endParaRPr/>
          </a:p>
          <a:p>
            <a:pPr indent="-342900" lvl="0" marL="457200" rtl="0" algn="l">
              <a:spcBef>
                <a:spcPts val="0"/>
              </a:spcBef>
              <a:spcAft>
                <a:spcPts val="0"/>
              </a:spcAft>
              <a:buSzPts val="1800"/>
              <a:buChar char="●"/>
            </a:pPr>
            <a:r>
              <a:rPr lang="en"/>
              <a:t>We will write a lot. </a:t>
            </a:r>
            <a:endParaRPr/>
          </a:p>
          <a:p>
            <a:pPr indent="-342900" lvl="0" marL="457200" rtl="0" algn="l">
              <a:spcBef>
                <a:spcPts val="0"/>
              </a:spcBef>
              <a:spcAft>
                <a:spcPts val="0"/>
              </a:spcAft>
              <a:buSzPts val="1800"/>
              <a:buChar char="●"/>
            </a:pPr>
            <a:r>
              <a:rPr lang="en"/>
              <a:t>We will try to answer the questions you have about the world around you and what it means for you.</a:t>
            </a:r>
            <a:endParaRPr/>
          </a:p>
        </p:txBody>
      </p:sp>
      <p:pic>
        <p:nvPicPr>
          <p:cNvPr id="125" name="Google Shape;125;p21"/>
          <p:cNvPicPr preferRelativeResize="0"/>
          <p:nvPr/>
        </p:nvPicPr>
        <p:blipFill>
          <a:blip r:embed="rId3">
            <a:alphaModFix/>
          </a:blip>
          <a:stretch>
            <a:fillRect/>
          </a:stretch>
        </p:blipFill>
        <p:spPr>
          <a:xfrm>
            <a:off x="265500" y="841775"/>
            <a:ext cx="4212050" cy="2552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0" st="0"/>
                                            </p:txEl>
                                          </p:spTgt>
                                        </p:tgtEl>
                                        <p:attrNameLst>
                                          <p:attrName>style.visibility</p:attrName>
                                        </p:attrNameLst>
                                      </p:cBhvr>
                                      <p:to>
                                        <p:strVal val="visible"/>
                                      </p:to>
                                    </p:set>
                                    <p:animEffect filter="fade" transition="in">
                                      <p:cBhvr>
                                        <p:cTn dur="1000"/>
                                        <p:tgtEl>
                                          <p:spTgt spid="1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1" st="1"/>
                                            </p:txEl>
                                          </p:spTgt>
                                        </p:tgtEl>
                                        <p:attrNameLst>
                                          <p:attrName>style.visibility</p:attrName>
                                        </p:attrNameLst>
                                      </p:cBhvr>
                                      <p:to>
                                        <p:strVal val="visible"/>
                                      </p:to>
                                    </p:set>
                                    <p:animEffect filter="fade" transition="in">
                                      <p:cBhvr>
                                        <p:cTn dur="1000"/>
                                        <p:tgtEl>
                                          <p:spTgt spid="1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2" st="2"/>
                                            </p:txEl>
                                          </p:spTgt>
                                        </p:tgtEl>
                                        <p:attrNameLst>
                                          <p:attrName>style.visibility</p:attrName>
                                        </p:attrNameLst>
                                      </p:cBhvr>
                                      <p:to>
                                        <p:strVal val="visible"/>
                                      </p:to>
                                    </p:set>
                                    <p:animEffect filter="fade" transition="in">
                                      <p:cBhvr>
                                        <p:cTn dur="1000"/>
                                        <p:tgtEl>
                                          <p:spTgt spid="12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3" st="3"/>
                                            </p:txEl>
                                          </p:spTgt>
                                        </p:tgtEl>
                                        <p:attrNameLst>
                                          <p:attrName>style.visibility</p:attrName>
                                        </p:attrNameLst>
                                      </p:cBhvr>
                                      <p:to>
                                        <p:strVal val="visible"/>
                                      </p:to>
                                    </p:set>
                                    <p:animEffect filter="fade" transition="in">
                                      <p:cBhvr>
                                        <p:cTn dur="1000"/>
                                        <p:tgtEl>
                                          <p:spTgt spid="12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265500" y="-17825"/>
            <a:ext cx="4045200" cy="90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philosophy:</a:t>
            </a:r>
            <a:endParaRPr/>
          </a:p>
        </p:txBody>
      </p:sp>
      <p:sp>
        <p:nvSpPr>
          <p:cNvPr id="131" name="Google Shape;131;p22"/>
          <p:cNvSpPr txBox="1"/>
          <p:nvPr>
            <p:ph idx="1" type="subTitle"/>
          </p:nvPr>
        </p:nvSpPr>
        <p:spPr>
          <a:xfrm>
            <a:off x="265500" y="33024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Times New Roman"/>
                <a:ea typeface="Times New Roman"/>
                <a:cs typeface="Times New Roman"/>
                <a:sym typeface="Times New Roman"/>
              </a:rPr>
              <a:t>As an educator, I am committed to the community cultural wealth model of teaching in which students are provided with a physical and intellectual space to recognize and leverage their personal skills and funds of knowledge. </a:t>
            </a:r>
            <a:endParaRPr sz="1800">
              <a:solidFill>
                <a:srgbClr val="FFFFFF"/>
              </a:solidFill>
            </a:endParaRPr>
          </a:p>
        </p:txBody>
      </p:sp>
      <p:sp>
        <p:nvSpPr>
          <p:cNvPr id="132" name="Google Shape;132;p2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In other words…</a:t>
            </a:r>
            <a:endParaRPr/>
          </a:p>
          <a:p>
            <a:pPr indent="-342900" lvl="0" marL="457200" rtl="0" algn="l">
              <a:spcBef>
                <a:spcPts val="1600"/>
              </a:spcBef>
              <a:spcAft>
                <a:spcPts val="0"/>
              </a:spcAft>
              <a:buSzPts val="1800"/>
              <a:buChar char="●"/>
            </a:pPr>
            <a:r>
              <a:rPr lang="en"/>
              <a:t>I believe that you have learned a lot from your own experiences. I want you to use that knowledge to explore reading and writing.</a:t>
            </a:r>
            <a:endParaRPr/>
          </a:p>
          <a:p>
            <a:pPr indent="-342900" lvl="0" marL="457200" rtl="0" algn="l">
              <a:spcBef>
                <a:spcPts val="0"/>
              </a:spcBef>
              <a:spcAft>
                <a:spcPts val="0"/>
              </a:spcAft>
              <a:buSzPts val="1800"/>
              <a:buChar char="●"/>
            </a:pPr>
            <a:r>
              <a:rPr lang="en"/>
              <a:t>I will give you opportunities to explore your passions, interests, and curiosities this year.</a:t>
            </a:r>
            <a:endParaRPr/>
          </a:p>
        </p:txBody>
      </p:sp>
      <p:pic>
        <p:nvPicPr>
          <p:cNvPr id="133" name="Google Shape;133;p22"/>
          <p:cNvPicPr preferRelativeResize="0"/>
          <p:nvPr/>
        </p:nvPicPr>
        <p:blipFill>
          <a:blip r:embed="rId3">
            <a:alphaModFix/>
          </a:blip>
          <a:stretch>
            <a:fillRect/>
          </a:stretch>
        </p:blipFill>
        <p:spPr>
          <a:xfrm>
            <a:off x="553375" y="886675"/>
            <a:ext cx="3442524" cy="23323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0" st="0"/>
                                            </p:txEl>
                                          </p:spTgt>
                                        </p:tgtEl>
                                        <p:attrNameLst>
                                          <p:attrName>style.visibility</p:attrName>
                                        </p:attrNameLst>
                                      </p:cBhvr>
                                      <p:to>
                                        <p:strVal val="visible"/>
                                      </p:to>
                                    </p:set>
                                    <p:animEffect filter="fade" transition="in">
                                      <p:cBhvr>
                                        <p:cTn dur="1000"/>
                                        <p:tgtEl>
                                          <p:spTgt spid="1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1" st="1"/>
                                            </p:txEl>
                                          </p:spTgt>
                                        </p:tgtEl>
                                        <p:attrNameLst>
                                          <p:attrName>style.visibility</p:attrName>
                                        </p:attrNameLst>
                                      </p:cBhvr>
                                      <p:to>
                                        <p:strVal val="visible"/>
                                      </p:to>
                                    </p:set>
                                    <p:animEffect filter="fade" transition="in">
                                      <p:cBhvr>
                                        <p:cTn dur="1000"/>
                                        <p:tgtEl>
                                          <p:spTgt spid="1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2" st="2"/>
                                            </p:txEl>
                                          </p:spTgt>
                                        </p:tgtEl>
                                        <p:attrNameLst>
                                          <p:attrName>style.visibility</p:attrName>
                                        </p:attrNameLst>
                                      </p:cBhvr>
                                      <p:to>
                                        <p:strVal val="visible"/>
                                      </p:to>
                                    </p:set>
                                    <p:animEffect filter="fade" transition="in">
                                      <p:cBhvr>
                                        <p:cTn dur="1000"/>
                                        <p:tgtEl>
                                          <p:spTgt spid="13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430800" y="1889700"/>
            <a:ext cx="8282400" cy="151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Grading Policy: What do I need to do to pass this class?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